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Tahoma" panose="020B0604030504040204" pitchFamily="3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b/dEMAWjwxuHlEbxR4o4mHBgz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90DB2EB-5125-4586-A938-C2E98011C85E}">
  <a:tblStyle styleId="{190DB2EB-5125-4586-A938-C2E98011C85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258"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d.docs.live.net/1c4e37185d507f3c/Desktop/HCC%20Budget%20Treasurer%20Report%20202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d.docs.live.net/1c4e37185d507f3c/Desktop/HCC%20Budget%20Treasurer%20Report%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pPr>
            <a:r>
              <a:rPr lang="en-US"/>
              <a:t>2023 Income vs Historical</a:t>
            </a:r>
          </a:p>
        </c:rich>
      </c:tx>
      <c:layout>
        <c:manualLayout>
          <c:xMode val="edge"/>
          <c:yMode val="edge"/>
          <c:x val="0.19386774317570166"/>
          <c:y val="1.0214504596527068E-2"/>
        </c:manualLayout>
      </c:layout>
      <c:overlay val="0"/>
      <c:spPr>
        <a:noFill/>
        <a:ln>
          <a:noFill/>
        </a:ln>
        <a:effectLst/>
      </c:spPr>
    </c:title>
    <c:autoTitleDeleted val="0"/>
    <c:plotArea>
      <c:layout/>
      <c:barChart>
        <c:barDir val="col"/>
        <c:grouping val="clustered"/>
        <c:varyColors val="0"/>
        <c:ser>
          <c:idx val="0"/>
          <c:order val="0"/>
          <c:tx>
            <c:strRef>
              <c:f>'[HCC Budget Treasurer Report 2022.xlsx]Income 2023 vs historical'!$D$1</c:f>
              <c:strCache>
                <c:ptCount val="1"/>
                <c:pt idx="0">
                  <c:v>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r>
                      <a:rPr lang="en-US"/>
                      <a:t>$564,390</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2B58-4BDF-809C-08B4987E2CBF}"/>
                </c:ext>
              </c:extLst>
            </c:dLbl>
            <c:dLbl>
              <c:idx val="1"/>
              <c:layout/>
              <c:tx>
                <c:rich>
                  <a:bodyPr/>
                  <a:lstStyle/>
                  <a:p>
                    <a:r>
                      <a:rPr lang="en-US" sz="900" u="none" strike="noStrike" dirty="0">
                        <a:effectLst/>
                        <a:latin typeface="Tahoma" panose="020B0604030504040204" pitchFamily="34" charset="0"/>
                        <a:ea typeface="Tahoma" panose="020B0604030504040204" pitchFamily="34" charset="0"/>
                        <a:cs typeface="Tahoma" panose="020B0604030504040204" pitchFamily="34" charset="0"/>
                      </a:rPr>
                      <a:t>$136,933 </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2B58-4BDF-809C-08B4987E2CBF}"/>
                </c:ext>
              </c:extLst>
            </c:dLbl>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'[HCC Budget Treasurer Report 2022.xlsx]Income 2023 vs historical'!$B$2:$B$3</c:f>
              <c:strCache>
                <c:ptCount val="2"/>
                <c:pt idx="0">
                  <c:v>Tithes &amp; Offerings</c:v>
                </c:pt>
                <c:pt idx="1">
                  <c:v>Rental prop</c:v>
                </c:pt>
              </c:strCache>
            </c:strRef>
          </c:cat>
          <c:val>
            <c:numRef>
              <c:f>'[HCC Budget Treasurer Report 2022.xlsx]Income 2023 vs historical'!$D$2:$D$3</c:f>
              <c:numCache>
                <c:formatCode>_("$"* #,##0_);_("$"* \(#,##0\);_("$"* "-"??_);_(@_)</c:formatCode>
                <c:ptCount val="2"/>
                <c:pt idx="0">
                  <c:v>570211.63</c:v>
                </c:pt>
                <c:pt idx="1">
                  <c:v>153806.32999999999</c:v>
                </c:pt>
              </c:numCache>
            </c:numRef>
          </c:val>
          <c:extLst xmlns:c16r2="http://schemas.microsoft.com/office/drawing/2015/06/chart">
            <c:ext xmlns:c16="http://schemas.microsoft.com/office/drawing/2014/chart" uri="{C3380CC4-5D6E-409C-BE32-E72D297353CC}">
              <c16:uniqueId val="{00000000-4E09-4FA3-9B14-85B0A3C9BE19}"/>
            </c:ext>
          </c:extLst>
        </c:ser>
        <c:ser>
          <c:idx val="1"/>
          <c:order val="1"/>
          <c:tx>
            <c:strRef>
              <c:f>'[HCC Budget Treasurer Report 2022.xlsx]Income 2023 vs historical'!$E$1</c:f>
              <c:strCache>
                <c:ptCount val="1"/>
                <c:pt idx="0">
                  <c:v>2022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r>
                      <a:rPr lang="en-US"/>
                      <a:t>$546,206</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2B58-4BDF-809C-08B4987E2CBF}"/>
                </c:ext>
              </c:extLst>
            </c:dLbl>
            <c:dLbl>
              <c:idx val="1"/>
              <c:layout/>
              <c:tx>
                <c:rich>
                  <a:bodyPr rot="0" spcFirstLastPara="1" vertOverflow="ellipsis" vert="horz" wrap="square"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sz="900" b="1" i="0" u="none" strike="noStrike" kern="1200" baseline="0">
                        <a:solidFill>
                          <a:prstClr val="white">
                            <a:lumMod val="85000"/>
                          </a:prstClr>
                        </a:solidFill>
                        <a:latin typeface="Tahoma" panose="020B0604030504040204" pitchFamily="34" charset="0"/>
                        <a:ea typeface="Tahoma" panose="020B0604030504040204" pitchFamily="34" charset="0"/>
                        <a:cs typeface="Tahoma" panose="020B0604030504040204" pitchFamily="34" charset="0"/>
                      </a:defRPr>
                    </a:pPr>
                    <a:r>
                      <a:rPr lang="en-US" sz="900" u="none" strike="noStrike" dirty="0">
                        <a:effectLst/>
                        <a:latin typeface="Tahoma" panose="020B0604030504040204" pitchFamily="34" charset="0"/>
                        <a:ea typeface="Tahoma" panose="020B0604030504040204" pitchFamily="34" charset="0"/>
                        <a:cs typeface="Tahoma" panose="020B0604030504040204" pitchFamily="34" charset="0"/>
                      </a:rPr>
                      <a:t>$162,612 </a:t>
                    </a:r>
                    <a:endParaRPr lang="en-US" sz="9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c:rich>
              </c:tx>
              <c:spPr>
                <a:noFill/>
                <a:ln>
                  <a:noFill/>
                </a:ln>
                <a:effectLst/>
              </c:sp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2B58-4BDF-809C-08B4987E2CBF}"/>
                </c:ext>
              </c:extLst>
            </c:dLbl>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'[HCC Budget Treasurer Report 2022.xlsx]Income 2023 vs historical'!$B$2:$B$3</c:f>
              <c:strCache>
                <c:ptCount val="2"/>
                <c:pt idx="0">
                  <c:v>Tithes &amp; Offerings</c:v>
                </c:pt>
                <c:pt idx="1">
                  <c:v>Rental prop</c:v>
                </c:pt>
              </c:strCache>
            </c:strRef>
          </c:cat>
          <c:val>
            <c:numRef>
              <c:f>'[HCC Budget Treasurer Report 2022.xlsx]Income 2023 vs historical'!$E$2:$E$3</c:f>
              <c:numCache>
                <c:formatCode>_("$"* #,##0_);_("$"* \(#,##0\);_("$"* "-"??_);_(@_)</c:formatCode>
                <c:ptCount val="2"/>
                <c:pt idx="0">
                  <c:v>524859.89999999991</c:v>
                </c:pt>
                <c:pt idx="1">
                  <c:v>167310.03999999998</c:v>
                </c:pt>
              </c:numCache>
            </c:numRef>
          </c:val>
          <c:extLst xmlns:c16r2="http://schemas.microsoft.com/office/drawing/2015/06/chart">
            <c:ext xmlns:c16="http://schemas.microsoft.com/office/drawing/2014/chart" uri="{C3380CC4-5D6E-409C-BE32-E72D297353CC}">
              <c16:uniqueId val="{00000001-4E09-4FA3-9B14-85B0A3C9BE19}"/>
            </c:ext>
          </c:extLst>
        </c:ser>
        <c:ser>
          <c:idx val="2"/>
          <c:order val="2"/>
          <c:tx>
            <c:strRef>
              <c:f>'[HCC Budget Treasurer Report 2022.xlsx]Income 2023 vs historical'!$F$1</c:f>
              <c:strCache>
                <c:ptCount val="1"/>
                <c:pt idx="0">
                  <c:v>2023</c:v>
                </c:pt>
              </c:strCache>
            </c:strRef>
          </c:tx>
          <c:spPr>
            <a:solidFill>
              <a:srgbClr val="00B050"/>
            </a:solidFill>
            <a:ln>
              <a:solidFill>
                <a:srgbClr val="00B05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lt1">
                        <a:lumMod val="8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'[HCC Budget Treasurer Report 2022.xlsx]Income 2023 vs historical'!$B$2:$B$3</c:f>
              <c:strCache>
                <c:ptCount val="2"/>
                <c:pt idx="0">
                  <c:v>Tithes &amp; Offerings</c:v>
                </c:pt>
                <c:pt idx="1">
                  <c:v>Rental prop</c:v>
                </c:pt>
              </c:strCache>
            </c:strRef>
          </c:cat>
          <c:val>
            <c:numRef>
              <c:f>'[HCC Budget Treasurer Report 2022.xlsx]Income 2023 vs historical'!$F$2:$F$3</c:f>
              <c:numCache>
                <c:formatCode>_("$"* #,##0_);_("$"* \(#,##0\);_("$"* "-"??_);_(@_)</c:formatCode>
                <c:ptCount val="2"/>
                <c:pt idx="0">
                  <c:v>576000</c:v>
                </c:pt>
                <c:pt idx="1">
                  <c:v>193108.37</c:v>
                </c:pt>
              </c:numCache>
            </c:numRef>
          </c:val>
          <c:extLst xmlns:c16r2="http://schemas.microsoft.com/office/drawing/2015/06/chart">
            <c:ext xmlns:c16="http://schemas.microsoft.com/office/drawing/2014/chart" uri="{C3380CC4-5D6E-409C-BE32-E72D297353CC}">
              <c16:uniqueId val="{00000002-4E09-4FA3-9B14-85B0A3C9BE19}"/>
            </c:ext>
          </c:extLst>
        </c:ser>
        <c:dLbls>
          <c:dLblPos val="inEnd"/>
          <c:showLegendKey val="0"/>
          <c:showVal val="1"/>
          <c:showCatName val="0"/>
          <c:showSerName val="0"/>
          <c:showPercent val="0"/>
          <c:showBubbleSize val="0"/>
        </c:dLbls>
        <c:gapWidth val="100"/>
        <c:overlap val="-24"/>
        <c:axId val="198873472"/>
        <c:axId val="198875008"/>
      </c:barChart>
      <c:catAx>
        <c:axId val="1988734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98875008"/>
        <c:crosses val="autoZero"/>
        <c:auto val="1"/>
        <c:lblAlgn val="ctr"/>
        <c:lblOffset val="100"/>
        <c:noMultiLvlLbl val="0"/>
      </c:catAx>
      <c:valAx>
        <c:axId val="198875008"/>
        <c:scaling>
          <c:orientation val="minMax"/>
        </c:scaling>
        <c:delete val="0"/>
        <c:axPos val="l"/>
        <c:majorGridlines>
          <c:spPr>
            <a:ln w="9525" cap="flat" cmpd="sng" algn="ctr">
              <a:solidFill>
                <a:schemeClr val="lt1">
                  <a:lumMod val="95000"/>
                  <a:alpha val="10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8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98873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r>
              <a:rPr lang="en-US" dirty="0"/>
              <a:t>2023 Total Expenses: $895,490</a:t>
            </a:r>
          </a:p>
        </c:rich>
      </c:tx>
      <c:layout>
        <c:manualLayout>
          <c:xMode val="edge"/>
          <c:yMode val="edge"/>
          <c:x val="0.19386774317570166"/>
          <c:y val="1.0214504596527068E-2"/>
        </c:manualLayout>
      </c:layout>
      <c:overlay val="0"/>
      <c:spPr>
        <a:noFill/>
        <a:ln>
          <a:noFill/>
        </a:ln>
        <a:effectLst/>
      </c:spPr>
    </c:title>
    <c:autoTitleDeleted val="0"/>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'[HCC Budget Treasurer Report 2022.xlsx]Total Expense 2023'!$F$1</c:f>
              <c:strCache>
                <c:ptCount val="1"/>
                <c:pt idx="0">
                  <c:v>2023</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EBDD-46A1-870A-CEBE79C77C6F}"/>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EBDD-46A1-870A-CEBE79C77C6F}"/>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EBDD-46A1-870A-CEBE79C77C6F}"/>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EBDD-46A1-870A-CEBE79C77C6F}"/>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EBDD-46A1-870A-CEBE79C77C6F}"/>
              </c:ext>
            </c:extLst>
          </c:dPt>
          <c:dPt>
            <c:idx val="5"/>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EBDD-46A1-870A-CEBE79C77C6F}"/>
              </c:ext>
            </c:extLst>
          </c:dPt>
          <c:dLbls>
            <c:dLbl>
              <c:idx val="0"/>
              <c:layout/>
              <c:tx>
                <c:rich>
                  <a:bodyPr/>
                  <a:lstStyle/>
                  <a:p>
                    <a:fld id="{206853AE-E865-4413-8CF7-9B51584DBF21}" type="CATEGORYNAME">
                      <a:rPr lang="en-US" smtClean="0"/>
                      <a:pPr/>
                      <a:t>[CATEGORY NAME]</a:t>
                    </a:fld>
                    <a:r>
                      <a:rPr lang="en-US" baseline="0" dirty="0"/>
                      <a:t> 
45%</a:t>
                    </a:r>
                  </a:p>
                </c:rich>
              </c:tx>
              <c:dLblPos val="ctr"/>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EBDD-46A1-870A-CEBE79C77C6F}"/>
                </c:ext>
              </c:extLst>
            </c:dLbl>
            <c:dLbl>
              <c:idx val="1"/>
              <c:layout>
                <c:manualLayout>
                  <c:x val="0.14539244445655367"/>
                  <c:y val="-0.22446119158496411"/>
                </c:manualLayout>
              </c:layout>
              <c:tx>
                <c:rich>
                  <a:bodyPr/>
                  <a:lstStyle/>
                  <a:p>
                    <a:fld id="{DFAD16D3-F275-48D6-A2C6-CFF711067E2C}" type="CATEGORYNAME">
                      <a:rPr lang="en-US"/>
                      <a:pPr/>
                      <a:t>[CATEGORY NAME]</a:t>
                    </a:fld>
                    <a:r>
                      <a:rPr lang="en-US" baseline="0" dirty="0"/>
                      <a:t>
35%</a:t>
                    </a:r>
                  </a:p>
                </c:rich>
              </c:tx>
              <c:dLblPos val="bestFi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EBDD-46A1-870A-CEBE79C77C6F}"/>
                </c:ext>
              </c:extLst>
            </c:dLbl>
            <c:dLbl>
              <c:idx val="2"/>
              <c:layout>
                <c:manualLayout>
                  <c:x val="0.10894885976623164"/>
                  <c:y val="0.18521524186391919"/>
                </c:manualLayout>
              </c:layout>
              <c:tx>
                <c:rich>
                  <a:bodyPr/>
                  <a:lstStyle/>
                  <a:p>
                    <a:fld id="{419EDA52-6918-4122-8843-84C56DDB9C22}" type="CATEGORYNAME">
                      <a:rPr lang="en-US" smtClean="0"/>
                      <a:pPr/>
                      <a:t>[CATEGORY NAME]</a:t>
                    </a:fld>
                    <a:r>
                      <a:rPr lang="en-US" baseline="0" dirty="0"/>
                      <a:t>
20%</a:t>
                    </a:r>
                  </a:p>
                </c:rich>
              </c:tx>
              <c:dLblPos val="bestFi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EBDD-46A1-870A-CEBE79C77C6F}"/>
                </c:ext>
              </c:extLst>
            </c:dLbl>
            <c:dLbl>
              <c:idx val="3"/>
              <c:layout>
                <c:manualLayout>
                  <c:x val="0.13148153193653561"/>
                  <c:y val="0.19434904651218901"/>
                </c:manualLayout>
              </c:layout>
              <c:dLblPos val="bestFi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15:layout>
                    <c:manualLayout>
                      <c:w val="0.14421376393694732"/>
                      <c:h val="0.14780388151174667"/>
                    </c:manualLayout>
                  </c15:layout>
                </c:ext>
                <c:ext xmlns:c16="http://schemas.microsoft.com/office/drawing/2014/chart" uri="{C3380CC4-5D6E-409C-BE32-E72D297353CC}">
                  <c16:uniqueId val="{00000007-EBDD-46A1-870A-CEBE79C77C6F}"/>
                </c:ext>
              </c:extLst>
            </c:dLbl>
            <c:dLbl>
              <c:idx val="4"/>
              <c:layout>
                <c:manualLayout>
                  <c:x val="-0.34056737717473895"/>
                  <c:y val="3.0670323512931633E-3"/>
                </c:manualLayout>
              </c:layout>
              <c:dLblPos val="bestFi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BDD-46A1-870A-CEBE79C77C6F}"/>
                </c:ext>
              </c:extLst>
            </c:dLbl>
            <c:dLbl>
              <c:idx val="5"/>
              <c:layout>
                <c:manualLayout>
                  <c:x val="0.24637601528182679"/>
                  <c:y val="8.818790398901874E-2"/>
                </c:manualLayout>
              </c:layout>
              <c:dLblPos val="bestFit"/>
              <c:showLegendKey val="0"/>
              <c:showVal val="1"/>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BDD-46A1-870A-CEBE79C77C6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100" b="1" i="0" u="none" strike="noStrike" kern="1200" baseline="0">
                    <a:solidFill>
                      <a:schemeClr val="lt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1"/>
            <c:showSerName val="0"/>
            <c:showPercent val="1"/>
            <c:showBubbleSize val="0"/>
            <c:separator>
</c:separator>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'[HCC Budget Treasurer Report 2022.xlsx]Total Expense 2023'!$B$2:$B$4</c:f>
              <c:strCache>
                <c:ptCount val="3"/>
                <c:pt idx="0">
                  <c:v>Payroll</c:v>
                </c:pt>
                <c:pt idx="1">
                  <c:v>Operations</c:v>
                </c:pt>
                <c:pt idx="2">
                  <c:v>Ministries</c:v>
                </c:pt>
              </c:strCache>
            </c:strRef>
          </c:cat>
          <c:val>
            <c:numRef>
              <c:f>'[HCC Budget Treasurer Report 2022.xlsx]Total Expense 2023'!$F$2:$F$4</c:f>
              <c:numCache>
                <c:formatCode>_("$"* #,##0_);_("$"* \(#,##0\);_("$"* "-"??_);_(@_)</c:formatCode>
                <c:ptCount val="3"/>
                <c:pt idx="0">
                  <c:v>400649</c:v>
                </c:pt>
                <c:pt idx="1">
                  <c:v>196626</c:v>
                </c:pt>
                <c:pt idx="2">
                  <c:v>166906</c:v>
                </c:pt>
              </c:numCache>
            </c:numRef>
          </c:val>
          <c:extLst xmlns:c16r2="http://schemas.microsoft.com/office/drawing/2015/06/chart">
            <c:ext xmlns:c16="http://schemas.microsoft.com/office/drawing/2014/chart" uri="{C3380CC4-5D6E-409C-BE32-E72D297353CC}">
              <c16:uniqueId val="{0000000C-EBDD-46A1-870A-CEBE79C77C6F}"/>
            </c:ext>
          </c:extLst>
        </c:ser>
        <c:dLbls>
          <c:dLblPos val="ctr"/>
          <c:showLegendKey val="0"/>
          <c:showVal val="0"/>
          <c:showCatName val="1"/>
          <c:showSerName val="0"/>
          <c:showPercent val="0"/>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7925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Redesign process - maximum allowance per month $2000.00</a:t>
            </a:r>
            <a:endParaRPr/>
          </a:p>
          <a:p>
            <a:pPr marL="0" lvl="0" indent="0" algn="l" rtl="0">
              <a:spcBef>
                <a:spcPts val="0"/>
              </a:spcBef>
              <a:spcAft>
                <a:spcPts val="0"/>
              </a:spcAft>
              <a:buNone/>
            </a:pPr>
            <a:endParaRPr/>
          </a:p>
        </p:txBody>
      </p:sp>
      <p:sp>
        <p:nvSpPr>
          <p:cNvPr id="268" name="Google Shape;2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71e120e5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71e120e5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071e120e5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071e120e5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071e120e5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2071e120e5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People, Process and Systems Improvement will require the senior management team, the board and the ministry all working towards the vision of HCC – Purpose Driven.  Building a bible centered, purpose driven multicultural worship center empowered by the Holy Spirit, committed to discipleship, reaching the lost and impacting the community and the world for Christ.  ( Article III HCC Bylaws).  Role clarity between the various teams and better even distribution of the workload will help everyone serve at their best.  This is a priority to set right in the next 90 days.  </a:t>
            </a:r>
            <a:endParaRPr/>
          </a:p>
          <a:p>
            <a:pPr marL="0" lvl="0" indent="0" algn="l" rtl="0">
              <a:spcBef>
                <a:spcPts val="0"/>
              </a:spcBef>
              <a:spcAft>
                <a:spcPts val="0"/>
              </a:spcAft>
              <a:buNone/>
            </a:pPr>
            <a:endParaRPr/>
          </a:p>
          <a:p>
            <a:pPr marL="0" lvl="0" indent="0" algn="l" rtl="0">
              <a:spcBef>
                <a:spcPts val="0"/>
              </a:spcBef>
              <a:spcAft>
                <a:spcPts val="0"/>
              </a:spcAft>
              <a:buNone/>
            </a:pPr>
            <a:r>
              <a:rPr lang="en-US"/>
              <a:t>Committee Appointments.  The Executive Board has two very important committees that support the church in overall functioning. 1) Finance Committee 2) Governance Committee.  The Finance Committee is appointed by the Executive Board and includes 3 congregational members and 1 senior management representative. This committee is now chaired by our Treasurer John Miles.  We will be seeking to replace members of this committee who have served longer than 2 years.  The Governance Committee is chaired by our new VP ( Name new VP).  The committee includes 3 congregational members and the Executive Board VP.  I may attend some of these meetings as needed as will the Executive pastor.  We are also looking to replace any committee members who have served longer than 2 years. We have some very dedicated members who have served on these committees tirelessly and have agreed to stay on until replacements can be made.  If you have expertise or interest, please email Jasmine Hudson. </a:t>
            </a:r>
            <a:endParaRPr/>
          </a:p>
          <a:p>
            <a:pPr marL="0" lvl="0" indent="0" algn="l" rtl="0">
              <a:spcBef>
                <a:spcPts val="0"/>
              </a:spcBef>
              <a:spcAft>
                <a:spcPts val="0"/>
              </a:spcAft>
              <a:buNone/>
            </a:pPr>
            <a:endParaRPr/>
          </a:p>
          <a:p>
            <a:pPr marL="0" lvl="0" indent="0" algn="l" rtl="0">
              <a:spcBef>
                <a:spcPts val="0"/>
              </a:spcBef>
              <a:spcAft>
                <a:spcPts val="0"/>
              </a:spcAft>
              <a:buNone/>
            </a:pPr>
            <a:r>
              <a:rPr lang="en-US"/>
              <a:t>Financial Accountability – John Miles to discuss the importance of financial accountability. Any budget questions overall can be mentioned here.  If the vote does not pass mention the need to review feedback, make adjustments if required and revote. We are focused on making the best financial decisions in a timely manner – focused on reinvestment of dollars into our overall mission. Mention the Capital Campaign as well.</a:t>
            </a:r>
            <a:endParaRPr/>
          </a:p>
          <a:p>
            <a:pPr marL="0" lvl="0" indent="0" algn="l" rtl="0">
              <a:spcBef>
                <a:spcPts val="0"/>
              </a:spcBef>
              <a:spcAft>
                <a:spcPts val="0"/>
              </a:spcAft>
              <a:buNone/>
            </a:pPr>
            <a:endParaRPr/>
          </a:p>
          <a:p>
            <a:pPr marL="0" lvl="0" indent="0" algn="l" rtl="0">
              <a:spcBef>
                <a:spcPts val="0"/>
              </a:spcBef>
              <a:spcAft>
                <a:spcPts val="0"/>
              </a:spcAft>
              <a:buNone/>
            </a:pPr>
            <a:r>
              <a:rPr lang="en-US"/>
              <a:t>Bylaws – The HCC Bylaws are currently under review by the Governance Committee and will come back to the congregation for a vote later in the year. The Bylaws were last updated in 2020 and will need a revision this year to clarify the way we govern the church together.  Anticipate late spring 2023.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0" name="Google Shape;1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400" b="1">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800">
                <a:solidFill>
                  <a:srgbClr val="2F549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rot="10800000" flipH="1">
            <a:off x="0" y="0"/>
            <a:ext cx="12192000" cy="4006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838200" y="914402"/>
            <a:ext cx="10515600" cy="265995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a:solidFill>
                  <a:srgbClr val="FFFFFF"/>
                </a:solidFill>
              </a:rPr>
              <a:t>Highland Christian Center 	</a:t>
            </a:r>
            <a:endParaRPr/>
          </a:p>
        </p:txBody>
      </p:sp>
      <p:sp>
        <p:nvSpPr>
          <p:cNvPr id="90" name="Google Shape;90;p1"/>
          <p:cNvSpPr txBox="1">
            <a:spLocks noGrp="1"/>
          </p:cNvSpPr>
          <p:nvPr>
            <p:ph type="subTitle" idx="1"/>
          </p:nvPr>
        </p:nvSpPr>
        <p:spPr>
          <a:xfrm>
            <a:off x="838200" y="4368800"/>
            <a:ext cx="10515600" cy="13906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r>
              <a:rPr lang="en-US" sz="3200" b="1"/>
              <a:t>Congregational Meeting </a:t>
            </a:r>
            <a:endParaRPr/>
          </a:p>
          <a:p>
            <a:pPr marL="0" lvl="0" indent="0" algn="ctr" rtl="0">
              <a:lnSpc>
                <a:spcPct val="90000"/>
              </a:lnSpc>
              <a:spcBef>
                <a:spcPts val="1000"/>
              </a:spcBef>
              <a:spcAft>
                <a:spcPts val="0"/>
              </a:spcAft>
              <a:buClr>
                <a:schemeClr val="dk1"/>
              </a:buClr>
              <a:buSzPts val="3200"/>
              <a:buNone/>
            </a:pPr>
            <a:r>
              <a:rPr lang="en-US" sz="3200" b="1"/>
              <a:t>Feb 5th, 2023</a:t>
            </a:r>
            <a:endParaRPr/>
          </a:p>
        </p:txBody>
      </p:sp>
      <p:sp>
        <p:nvSpPr>
          <p:cNvPr id="91" name="Google Shape;91;p1"/>
          <p:cNvSpPr/>
          <p:nvPr/>
        </p:nvSpPr>
        <p:spPr>
          <a:xfrm>
            <a:off x="3493550" y="5810744"/>
            <a:ext cx="497944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B7C8FF"/>
                </a:solidFill>
                <a:latin typeface="Calibri"/>
                <a:ea typeface="Calibri"/>
                <a:cs typeface="Calibri"/>
                <a:sym typeface="Calibri"/>
              </a:rPr>
              <a:t>Love, Integrity, &amp; Faith</a:t>
            </a:r>
            <a:endParaRPr sz="4000" b="1" i="0" u="none" strike="noStrike" cap="none">
              <a:solidFill>
                <a:srgbClr val="B7C8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Year to Date Highlights </a:t>
            </a:r>
            <a:endParaRPr/>
          </a:p>
        </p:txBody>
      </p:sp>
      <p:sp>
        <p:nvSpPr>
          <p:cNvPr id="197" name="Google Shape;197;p10"/>
          <p:cNvSpPr txBox="1">
            <a:spLocks noGrp="1"/>
          </p:cNvSpPr>
          <p:nvPr>
            <p:ph type="body" idx="1"/>
          </p:nvPr>
        </p:nvSpPr>
        <p:spPr>
          <a:xfrm>
            <a:off x="1909370" y="1393317"/>
            <a:ext cx="7751952" cy="107696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600"/>
              <a:buChar char="•"/>
            </a:pPr>
            <a:r>
              <a:rPr lang="en-US" sz="1600" b="1"/>
              <a:t>Employee Retention Credit: </a:t>
            </a:r>
            <a:r>
              <a:rPr lang="en-US" sz="1600"/>
              <a:t>$28,000.00</a:t>
            </a:r>
            <a:endParaRPr/>
          </a:p>
          <a:p>
            <a:pPr marL="228600" lvl="0" indent="-228600" algn="l" rtl="0">
              <a:lnSpc>
                <a:spcPct val="90000"/>
              </a:lnSpc>
              <a:spcBef>
                <a:spcPts val="1000"/>
              </a:spcBef>
              <a:spcAft>
                <a:spcPts val="0"/>
              </a:spcAft>
              <a:buClr>
                <a:schemeClr val="dk1"/>
              </a:buClr>
              <a:buSzPts val="1600"/>
              <a:buChar char="•"/>
            </a:pPr>
            <a:r>
              <a:rPr lang="en-US" sz="1600" b="1"/>
              <a:t>Amount being placed in savings</a:t>
            </a:r>
            <a:r>
              <a:rPr lang="en-US" sz="1600"/>
              <a:t>:12.5k, bringing the reserve account to ~250k </a:t>
            </a:r>
            <a:endParaRPr/>
          </a:p>
        </p:txBody>
      </p:sp>
      <p:graphicFrame>
        <p:nvGraphicFramePr>
          <p:cNvPr id="198" name="Google Shape;198;p10"/>
          <p:cNvGraphicFramePr/>
          <p:nvPr/>
        </p:nvGraphicFramePr>
        <p:xfrm>
          <a:off x="1834564" y="4518817"/>
          <a:ext cx="6988550" cy="1402090"/>
        </p:xfrm>
        <a:graphic>
          <a:graphicData uri="http://schemas.openxmlformats.org/drawingml/2006/table">
            <a:tbl>
              <a:tblPr firstRow="1" bandRow="1">
                <a:noFill/>
                <a:tableStyleId>{190DB2EB-5125-4586-A938-C2E98011C85E}</a:tableStyleId>
              </a:tblPr>
              <a:tblGrid>
                <a:gridCol w="1615250"/>
                <a:gridCol w="1061375"/>
                <a:gridCol w="1266725"/>
                <a:gridCol w="1484850"/>
                <a:gridCol w="1560350"/>
              </a:tblGrid>
              <a:tr h="426725">
                <a:tc>
                  <a:txBody>
                    <a:bodyPr/>
                    <a:lstStyle/>
                    <a:p>
                      <a:pPr marL="0" marR="0" lvl="0" indent="0" algn="ctr" rtl="0">
                        <a:spcBef>
                          <a:spcPts val="0"/>
                        </a:spcBef>
                        <a:spcAft>
                          <a:spcPts val="0"/>
                        </a:spcAft>
                        <a:buNone/>
                      </a:pPr>
                      <a:r>
                        <a:rPr lang="en-US" sz="1200" u="none" strike="noStrike" cap="none">
                          <a:latin typeface="Tahoma"/>
                          <a:ea typeface="Tahoma"/>
                          <a:cs typeface="Tahoma"/>
                          <a:sym typeface="Tahoma"/>
                        </a:rPr>
                        <a:t>Income Category</a:t>
                      </a:r>
                      <a:endParaRPr sz="12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r>
                        <a:rPr lang="en-US" sz="1200" u="none" strike="noStrike" cap="none">
                          <a:latin typeface="Tahoma"/>
                          <a:ea typeface="Tahoma"/>
                          <a:cs typeface="Tahoma"/>
                          <a:sym typeface="Tahoma"/>
                        </a:rPr>
                        <a:t>2021 Actual</a:t>
                      </a:r>
                      <a:endParaRPr sz="12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r>
                        <a:rPr lang="en-US" sz="1200" u="none" strike="noStrike" cap="none">
                          <a:latin typeface="Tahoma"/>
                          <a:ea typeface="Tahoma"/>
                          <a:cs typeface="Tahoma"/>
                          <a:sym typeface="Tahoma"/>
                        </a:rPr>
                        <a:t>2022 Actual</a:t>
                      </a:r>
                      <a:endParaRPr sz="12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lnSpc>
                          <a:spcPct val="100000"/>
                        </a:lnSpc>
                        <a:spcBef>
                          <a:spcPts val="0"/>
                        </a:spcBef>
                        <a:spcAft>
                          <a:spcPts val="0"/>
                        </a:spcAft>
                        <a:buClr>
                          <a:schemeClr val="dk1"/>
                        </a:buClr>
                        <a:buSzPts val="1200"/>
                        <a:buFont typeface="Tahoma"/>
                        <a:buNone/>
                      </a:pPr>
                      <a:r>
                        <a:rPr lang="en-US" sz="1200" u="none" strike="noStrike" cap="none">
                          <a:latin typeface="Tahoma"/>
                          <a:ea typeface="Tahoma"/>
                          <a:cs typeface="Tahoma"/>
                          <a:sym typeface="Tahoma"/>
                        </a:rPr>
                        <a:t>2023 Projected</a:t>
                      </a:r>
                      <a:endParaRPr sz="12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lnSpc>
                          <a:spcPct val="100000"/>
                        </a:lnSpc>
                        <a:spcBef>
                          <a:spcPts val="0"/>
                        </a:spcBef>
                        <a:spcAft>
                          <a:spcPts val="0"/>
                        </a:spcAft>
                        <a:buClr>
                          <a:schemeClr val="lt1"/>
                        </a:buClr>
                        <a:buSzPts val="1200"/>
                        <a:buFont typeface="Tahoma"/>
                        <a:buNone/>
                      </a:pPr>
                      <a:r>
                        <a:rPr lang="en-US" sz="1200" b="1" u="none" strike="noStrike" cap="none">
                          <a:solidFill>
                            <a:schemeClr val="lt1"/>
                          </a:solidFill>
                          <a:latin typeface="Tahoma"/>
                          <a:ea typeface="Tahoma"/>
                          <a:cs typeface="Tahoma"/>
                          <a:sym typeface="Tahoma"/>
                        </a:rPr>
                        <a:t>Comment</a:t>
                      </a:r>
                      <a:endParaRPr/>
                    </a:p>
                  </a:txBody>
                  <a:tcPr marL="0" marR="0" marT="0" marB="0" anchor="ctr"/>
                </a:tc>
              </a:tr>
              <a:tr h="426725">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Adjustments to Fixed Assets</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$6,289,623 </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$14,013,535 </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$14,700,000</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Fixed Asset value is projected to increase following construction </a:t>
                      </a:r>
                      <a:endParaRPr/>
                    </a:p>
                  </a:txBody>
                  <a:tcPr marL="0" marR="0" marT="0" marB="0" anchor="ctr"/>
                </a:tc>
              </a:tr>
              <a:tr h="426725">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Liabilities</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$435.33 </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$22,640.17 </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$97,880</a:t>
                      </a:r>
                      <a:endParaRPr/>
                    </a:p>
                  </a:txBody>
                  <a:tcPr marL="0" marR="0" marT="0" marB="0" anchor="ctr"/>
                </a:tc>
                <a:tc>
                  <a:txBody>
                    <a:bodyPr/>
                    <a:lstStyle/>
                    <a:p>
                      <a:pPr marL="0" marR="0" lvl="0" indent="0" algn="ctr" rtl="0">
                        <a:spcBef>
                          <a:spcPts val="0"/>
                        </a:spcBef>
                        <a:spcAft>
                          <a:spcPts val="0"/>
                        </a:spcAft>
                        <a:buNone/>
                      </a:pPr>
                      <a:r>
                        <a:rPr lang="en-US" sz="1200" b="0" i="0" u="none" strike="noStrike" cap="none">
                          <a:solidFill>
                            <a:srgbClr val="000000"/>
                          </a:solidFill>
                          <a:latin typeface="Tahoma"/>
                          <a:ea typeface="Tahoma"/>
                          <a:cs typeface="Tahoma"/>
                          <a:sym typeface="Tahoma"/>
                        </a:rPr>
                        <a:t>(rollover Construction expenses from 2022) </a:t>
                      </a:r>
                      <a:endParaRPr/>
                    </a:p>
                  </a:txBody>
                  <a:tcPr marL="0" marR="0" marT="0" marB="0" anchor="ctr"/>
                </a:tc>
              </a:tr>
            </a:tbl>
          </a:graphicData>
        </a:graphic>
      </p:graphicFrame>
      <p:sp>
        <p:nvSpPr>
          <p:cNvPr id="199" name="Google Shape;199;p10"/>
          <p:cNvSpPr txBox="1"/>
          <p:nvPr/>
        </p:nvSpPr>
        <p:spPr>
          <a:xfrm>
            <a:off x="8897923" y="4664306"/>
            <a:ext cx="19153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2"/>
                </a:solidFill>
                <a:latin typeface="Tahoma"/>
                <a:ea typeface="Tahoma"/>
                <a:cs typeface="Tahoma"/>
                <a:sym typeface="Tahoma"/>
              </a:rPr>
              <a:t>2022 Actual includes Jan-Dec 2022</a:t>
            </a:r>
            <a:endParaRPr/>
          </a:p>
        </p:txBody>
      </p:sp>
      <p:pic>
        <p:nvPicPr>
          <p:cNvPr id="200" name="Google Shape;200;p10"/>
          <p:cNvPicPr preferRelativeResize="0"/>
          <p:nvPr/>
        </p:nvPicPr>
        <p:blipFill rotWithShape="1">
          <a:blip r:embed="rId3">
            <a:alphaModFix/>
          </a:blip>
          <a:srcRect/>
          <a:stretch/>
        </p:blipFill>
        <p:spPr>
          <a:xfrm>
            <a:off x="5785346" y="2193694"/>
            <a:ext cx="3875976" cy="2315212"/>
          </a:xfrm>
          <a:prstGeom prst="rect">
            <a:avLst/>
          </a:prstGeom>
          <a:noFill/>
          <a:ln>
            <a:noFill/>
          </a:ln>
        </p:spPr>
      </p:pic>
      <p:pic>
        <p:nvPicPr>
          <p:cNvPr id="201" name="Google Shape;201;p10"/>
          <p:cNvPicPr preferRelativeResize="0"/>
          <p:nvPr/>
        </p:nvPicPr>
        <p:blipFill rotWithShape="1">
          <a:blip r:embed="rId4">
            <a:alphaModFix/>
          </a:blip>
          <a:srcRect/>
          <a:stretch/>
        </p:blipFill>
        <p:spPr>
          <a:xfrm>
            <a:off x="1816829" y="2186582"/>
            <a:ext cx="3792611" cy="2317988"/>
          </a:xfrm>
          <a:prstGeom prst="rect">
            <a:avLst/>
          </a:prstGeom>
          <a:noFill/>
          <a:ln>
            <a:noFill/>
          </a:ln>
        </p:spPr>
      </p:pic>
      <p:sp>
        <p:nvSpPr>
          <p:cNvPr id="202" name="Google Shape;202;p10"/>
          <p:cNvSpPr/>
          <p:nvPr/>
        </p:nvSpPr>
        <p:spPr>
          <a:xfrm>
            <a:off x="1594624" y="5979658"/>
            <a:ext cx="8608741" cy="878341"/>
          </a:xfrm>
          <a:prstGeom prst="roundRect">
            <a:avLst>
              <a:gd name="adj" fmla="val 16667"/>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Tahoma"/>
                <a:ea typeface="Tahoma"/>
                <a:cs typeface="Tahoma"/>
                <a:sym typeface="Tahoma"/>
              </a:rPr>
              <a:t>Key Message: </a:t>
            </a:r>
            <a:endParaRPr/>
          </a:p>
          <a:p>
            <a:pPr marL="285750" marR="0" lvl="0" indent="-285750" algn="l" rtl="0">
              <a:spcBef>
                <a:spcPts val="0"/>
              </a:spcBef>
              <a:spcAft>
                <a:spcPts val="0"/>
              </a:spcAft>
              <a:buClr>
                <a:schemeClr val="lt1"/>
              </a:buClr>
              <a:buSzPts val="1200"/>
              <a:buFont typeface="Noto Sans Symbols"/>
              <a:buChar char="⮚"/>
            </a:pPr>
            <a:r>
              <a:rPr lang="en-US" sz="1200">
                <a:solidFill>
                  <a:schemeClr val="lt1"/>
                </a:solidFill>
                <a:latin typeface="Tahoma"/>
                <a:ea typeface="Tahoma"/>
                <a:cs typeface="Tahoma"/>
                <a:sym typeface="Tahoma"/>
              </a:rPr>
              <a:t>Liabilities increased in 2022 due to unforeseen maintenance requirements such as mold mitigation along White house and Over-hang renovations.</a:t>
            </a:r>
            <a:endParaRPr/>
          </a:p>
          <a:p>
            <a:pPr marL="285750" marR="0" lvl="0" indent="-285750" algn="l" rtl="0">
              <a:spcBef>
                <a:spcPts val="0"/>
              </a:spcBef>
              <a:spcAft>
                <a:spcPts val="0"/>
              </a:spcAft>
              <a:buClr>
                <a:schemeClr val="lt1"/>
              </a:buClr>
              <a:buSzPts val="1200"/>
              <a:buFont typeface="Noto Sans Symbols"/>
              <a:buChar char="⮚"/>
            </a:pPr>
            <a:r>
              <a:rPr lang="en-US" sz="1200">
                <a:solidFill>
                  <a:schemeClr val="lt1"/>
                </a:solidFill>
                <a:latin typeface="Tahoma"/>
                <a:ea typeface="Tahoma"/>
                <a:cs typeface="Tahoma"/>
                <a:sym typeface="Tahoma"/>
              </a:rPr>
              <a:t>Renovation have aided in increasing the fixed asset values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xfrm>
            <a:off x="202019" y="365127"/>
            <a:ext cx="11408734" cy="5886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Tahoma"/>
              <a:buNone/>
            </a:pPr>
            <a:r>
              <a:rPr lang="en-US" sz="2400" b="1">
                <a:latin typeface="Tahoma"/>
                <a:ea typeface="Tahoma"/>
                <a:cs typeface="Tahoma"/>
                <a:sym typeface="Tahoma"/>
              </a:rPr>
              <a:t>2023 INCOME BUDGET vs HISTORICAL</a:t>
            </a:r>
            <a:endParaRPr/>
          </a:p>
        </p:txBody>
      </p:sp>
      <p:sp>
        <p:nvSpPr>
          <p:cNvPr id="208" name="Google Shape;208;p11"/>
          <p:cNvSpPr/>
          <p:nvPr/>
        </p:nvSpPr>
        <p:spPr>
          <a:xfrm>
            <a:off x="1719944" y="5979139"/>
            <a:ext cx="6641253" cy="751270"/>
          </a:xfrm>
          <a:prstGeom prst="roundRect">
            <a:avLst>
              <a:gd name="adj" fmla="val 16667"/>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Tahoma"/>
                <a:ea typeface="Tahoma"/>
                <a:cs typeface="Tahoma"/>
                <a:sym typeface="Tahoma"/>
              </a:rPr>
              <a:t>Key Message: </a:t>
            </a:r>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Tahoma"/>
                <a:ea typeface="Tahoma"/>
                <a:cs typeface="Tahoma"/>
                <a:sym typeface="Tahoma"/>
              </a:rPr>
              <a:t>HCC Income mainly driven by Tithes &amp; Offerings and rentals</a:t>
            </a:r>
            <a:endParaRPr/>
          </a:p>
          <a:p>
            <a:pPr marL="285750" marR="0" lvl="0" indent="-285750" algn="l" rtl="0">
              <a:spcBef>
                <a:spcPts val="0"/>
              </a:spcBef>
              <a:spcAft>
                <a:spcPts val="0"/>
              </a:spcAft>
              <a:buClr>
                <a:schemeClr val="lt1"/>
              </a:buClr>
              <a:buSzPts val="1400"/>
              <a:buFont typeface="Noto Sans Symbols"/>
              <a:buChar char="⮚"/>
            </a:pPr>
            <a:r>
              <a:rPr lang="en-US" sz="1400">
                <a:solidFill>
                  <a:schemeClr val="lt1"/>
                </a:solidFill>
                <a:latin typeface="Tahoma"/>
                <a:ea typeface="Tahoma"/>
                <a:cs typeface="Tahoma"/>
                <a:sym typeface="Tahoma"/>
              </a:rPr>
              <a:t>Tithes &amp; Offerings are flat while rental income is trending up YoY. </a:t>
            </a:r>
            <a:endParaRPr sz="1800">
              <a:solidFill>
                <a:schemeClr val="lt1"/>
              </a:solidFill>
              <a:latin typeface="Tahoma"/>
              <a:ea typeface="Tahoma"/>
              <a:cs typeface="Tahoma"/>
              <a:sym typeface="Tahoma"/>
            </a:endParaRPr>
          </a:p>
        </p:txBody>
      </p:sp>
      <p:graphicFrame>
        <p:nvGraphicFramePr>
          <p:cNvPr id="209" name="Google Shape;209;p11"/>
          <p:cNvGraphicFramePr/>
          <p:nvPr/>
        </p:nvGraphicFramePr>
        <p:xfrm>
          <a:off x="1720174" y="4136347"/>
          <a:ext cx="6641250" cy="1706900"/>
        </p:xfrm>
        <a:graphic>
          <a:graphicData uri="http://schemas.openxmlformats.org/drawingml/2006/table">
            <a:tbl>
              <a:tblPr firstRow="1" bandRow="1">
                <a:noFill/>
                <a:tableStyleId>{190DB2EB-5125-4586-A938-C2E98011C85E}</a:tableStyleId>
              </a:tblPr>
              <a:tblGrid>
                <a:gridCol w="1491025"/>
                <a:gridCol w="1120775"/>
                <a:gridCol w="1120775"/>
                <a:gridCol w="1417650"/>
                <a:gridCol w="1491025"/>
              </a:tblGrid>
              <a:tr h="426725">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Income Category</a:t>
                      </a:r>
                      <a:endParaRPr sz="14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2021 Actual</a:t>
                      </a:r>
                      <a:endParaRPr sz="14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Tahoma"/>
                        <a:buNone/>
                      </a:pPr>
                      <a:r>
                        <a:rPr lang="en-US" sz="1400" u="none" strike="noStrike" cap="none">
                          <a:latin typeface="Tahoma"/>
                          <a:ea typeface="Tahoma"/>
                          <a:cs typeface="Tahoma"/>
                          <a:sym typeface="Tahoma"/>
                        </a:rPr>
                        <a:t>2022 Actual</a:t>
                      </a:r>
                      <a:endParaRPr sz="14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lnSpc>
                          <a:spcPct val="100000"/>
                        </a:lnSpc>
                        <a:spcBef>
                          <a:spcPts val="0"/>
                        </a:spcBef>
                        <a:spcAft>
                          <a:spcPts val="0"/>
                        </a:spcAft>
                        <a:buClr>
                          <a:schemeClr val="dk1"/>
                        </a:buClr>
                        <a:buSzPts val="1400"/>
                        <a:buFont typeface="Tahoma"/>
                        <a:buNone/>
                      </a:pPr>
                      <a:r>
                        <a:rPr lang="en-US" sz="1400" u="none" strike="noStrike" cap="none">
                          <a:latin typeface="Tahoma"/>
                          <a:ea typeface="Tahoma"/>
                          <a:cs typeface="Tahoma"/>
                          <a:sym typeface="Tahoma"/>
                        </a:rPr>
                        <a:t>2023 Projected</a:t>
                      </a:r>
                      <a:endParaRPr sz="1400" b="1"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lnSpc>
                          <a:spcPct val="100000"/>
                        </a:lnSpc>
                        <a:spcBef>
                          <a:spcPts val="0"/>
                        </a:spcBef>
                        <a:spcAft>
                          <a:spcPts val="0"/>
                        </a:spcAft>
                        <a:buClr>
                          <a:schemeClr val="lt1"/>
                        </a:buClr>
                        <a:buSzPts val="1400"/>
                        <a:buFont typeface="Tahoma"/>
                        <a:buNone/>
                      </a:pPr>
                      <a:r>
                        <a:rPr lang="en-US" sz="1400" b="1" i="0" u="none" strike="noStrike" cap="none">
                          <a:solidFill>
                            <a:schemeClr val="lt1"/>
                          </a:solidFill>
                          <a:latin typeface="Tahoma"/>
                          <a:ea typeface="Tahoma"/>
                          <a:cs typeface="Tahoma"/>
                          <a:sym typeface="Tahoma"/>
                        </a:rPr>
                        <a:t>Overall Trend</a:t>
                      </a:r>
                      <a:endParaRPr/>
                    </a:p>
                  </a:txBody>
                  <a:tcPr marL="0" marR="0" marT="0" marB="0" anchor="ctr"/>
                </a:tc>
              </a:tr>
              <a:tr h="426725">
                <a:tc>
                  <a:txBody>
                    <a:bodyPr/>
                    <a:lstStyle/>
                    <a:p>
                      <a:pPr marL="0" marR="0" lvl="0" indent="0" algn="ctr" rtl="0">
                        <a:spcBef>
                          <a:spcPts val="0"/>
                        </a:spcBef>
                        <a:spcAft>
                          <a:spcPts val="0"/>
                        </a:spcAft>
                        <a:buNone/>
                      </a:pPr>
                      <a:r>
                        <a:rPr lang="en-US" sz="1400" b="0" i="0" u="none" strike="noStrike" cap="none">
                          <a:solidFill>
                            <a:srgbClr val="000000"/>
                          </a:solidFill>
                          <a:latin typeface="Tahoma"/>
                          <a:ea typeface="Tahoma"/>
                          <a:cs typeface="Tahoma"/>
                          <a:sym typeface="Tahoma"/>
                        </a:rPr>
                        <a:t>Tithes &amp; Offerings</a:t>
                      </a:r>
                      <a:endParaRPr/>
                    </a:p>
                  </a:txBody>
                  <a:tcPr marL="0" marR="0" marT="0" marB="0" anchor="ctr"/>
                </a:tc>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$564,390 </a:t>
                      </a:r>
                      <a:endParaRPr sz="1400" b="0"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$546,206</a:t>
                      </a:r>
                      <a:endParaRPr sz="1400" b="0" i="0" u="none" strike="noStrike" cap="none">
                        <a:solidFill>
                          <a:schemeClr val="dk1"/>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$576,000 </a:t>
                      </a:r>
                      <a:r>
                        <a:rPr lang="en-US" sz="1400" b="0" i="0" u="none" strike="noStrike" cap="none">
                          <a:solidFill>
                            <a:schemeClr val="dk1"/>
                          </a:solidFill>
                          <a:latin typeface="Tahoma"/>
                          <a:ea typeface="Tahoma"/>
                          <a:cs typeface="Tahoma"/>
                          <a:sym typeface="Tahoma"/>
                        </a:rPr>
                        <a:t> </a:t>
                      </a:r>
                      <a:endParaRPr/>
                    </a:p>
                  </a:txBody>
                  <a:tcPr marL="0" marR="0" marT="0" marB="0" anchor="ctr"/>
                </a:tc>
                <a:tc>
                  <a:txBody>
                    <a:bodyPr/>
                    <a:lstStyle/>
                    <a:p>
                      <a:pPr marL="0" marR="0" lvl="0" indent="0" algn="ctr" rtl="0">
                        <a:spcBef>
                          <a:spcPts val="0"/>
                        </a:spcBef>
                        <a:spcAft>
                          <a:spcPts val="0"/>
                        </a:spcAft>
                        <a:buNone/>
                      </a:pPr>
                      <a:endParaRPr sz="1400" b="0" i="0" u="none" strike="noStrike" cap="none">
                        <a:solidFill>
                          <a:schemeClr val="dk1"/>
                        </a:solidFill>
                        <a:latin typeface="Tahoma"/>
                        <a:ea typeface="Tahoma"/>
                        <a:cs typeface="Tahoma"/>
                        <a:sym typeface="Tahoma"/>
                      </a:endParaRPr>
                    </a:p>
                  </a:txBody>
                  <a:tcPr marL="0" marR="0" marT="0" marB="0" anchor="ctr"/>
                </a:tc>
              </a:tr>
              <a:tr h="426725">
                <a:tc>
                  <a:txBody>
                    <a:bodyPr/>
                    <a:lstStyle/>
                    <a:p>
                      <a:pPr marL="0" marR="0" lvl="0" indent="0" algn="ctr" rtl="0">
                        <a:spcBef>
                          <a:spcPts val="0"/>
                        </a:spcBef>
                        <a:spcAft>
                          <a:spcPts val="0"/>
                        </a:spcAft>
                        <a:buNone/>
                      </a:pPr>
                      <a:r>
                        <a:rPr lang="en-US" sz="1400" b="0" i="0" u="none" strike="noStrike" cap="none">
                          <a:solidFill>
                            <a:srgbClr val="000000"/>
                          </a:solidFill>
                          <a:latin typeface="Tahoma"/>
                          <a:ea typeface="Tahoma"/>
                          <a:cs typeface="Tahoma"/>
                          <a:sym typeface="Tahoma"/>
                        </a:rPr>
                        <a:t>Rental Income</a:t>
                      </a:r>
                      <a:endParaRPr/>
                    </a:p>
                  </a:txBody>
                  <a:tcPr marL="0" marR="0" marT="0" marB="0" anchor="ctr"/>
                </a:tc>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$136,933 </a:t>
                      </a:r>
                      <a:endParaRPr sz="1400" b="0" i="0" u="none" strike="noStrike" cap="none">
                        <a:solidFill>
                          <a:srgbClr val="000000"/>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$162,612 </a:t>
                      </a:r>
                      <a:endParaRPr sz="1400" b="0" i="0" u="none" strike="noStrike" cap="none">
                        <a:solidFill>
                          <a:schemeClr val="dk1"/>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r>
                        <a:rPr lang="en-US" sz="1400" u="none" strike="noStrike" cap="none">
                          <a:latin typeface="Tahoma"/>
                          <a:ea typeface="Tahoma"/>
                          <a:cs typeface="Tahoma"/>
                          <a:sym typeface="Tahoma"/>
                        </a:rPr>
                        <a:t>$193,108 </a:t>
                      </a:r>
                      <a:endParaRPr sz="1400" b="0" i="0" u="none" strike="noStrike" cap="none">
                        <a:solidFill>
                          <a:schemeClr val="dk1"/>
                        </a:solidFill>
                        <a:latin typeface="Tahoma"/>
                        <a:ea typeface="Tahoma"/>
                        <a:cs typeface="Tahoma"/>
                        <a:sym typeface="Tahoma"/>
                      </a:endParaRPr>
                    </a:p>
                  </a:txBody>
                  <a:tcPr marL="0" marR="0" marT="0" marB="0" anchor="ctr"/>
                </a:tc>
                <a:tc>
                  <a:txBody>
                    <a:bodyPr/>
                    <a:lstStyle/>
                    <a:p>
                      <a:pPr marL="0" marR="0" lvl="0" indent="0" algn="ctr" rtl="0">
                        <a:spcBef>
                          <a:spcPts val="0"/>
                        </a:spcBef>
                        <a:spcAft>
                          <a:spcPts val="0"/>
                        </a:spcAft>
                        <a:buNone/>
                      </a:pPr>
                      <a:endParaRPr sz="1400" b="0" i="0" u="none" strike="noStrike" cap="none">
                        <a:solidFill>
                          <a:schemeClr val="dk1"/>
                        </a:solidFill>
                        <a:latin typeface="Tahoma"/>
                        <a:ea typeface="Tahoma"/>
                        <a:cs typeface="Tahoma"/>
                        <a:sym typeface="Tahoma"/>
                      </a:endParaRPr>
                    </a:p>
                  </a:txBody>
                  <a:tcPr marL="0" marR="0" marT="0" marB="0" anchor="ctr"/>
                </a:tc>
              </a:tr>
              <a:tr h="426725">
                <a:tc>
                  <a:txBody>
                    <a:bodyPr/>
                    <a:lstStyle/>
                    <a:p>
                      <a:pPr marL="0" marR="0" lvl="0" indent="0" algn="ctr" rtl="0">
                        <a:spcBef>
                          <a:spcPts val="0"/>
                        </a:spcBef>
                        <a:spcAft>
                          <a:spcPts val="0"/>
                        </a:spcAft>
                        <a:buNone/>
                      </a:pPr>
                      <a:r>
                        <a:rPr lang="en-US" sz="1400" b="0" i="0" u="none" strike="noStrike" cap="none">
                          <a:solidFill>
                            <a:srgbClr val="000000"/>
                          </a:solidFill>
                          <a:latin typeface="Tahoma"/>
                          <a:ea typeface="Tahoma"/>
                          <a:cs typeface="Tahoma"/>
                          <a:sym typeface="Tahoma"/>
                        </a:rPr>
                        <a:t>Total Income</a:t>
                      </a:r>
                      <a:endParaRPr/>
                    </a:p>
                  </a:txBody>
                  <a:tcPr marL="0" marR="0" marT="0" marB="0" anchor="ctr"/>
                </a:tc>
                <a:tc>
                  <a:txBody>
                    <a:bodyPr/>
                    <a:lstStyle/>
                    <a:p>
                      <a:pPr marL="0" marR="0" lvl="0" indent="0" algn="ctr" rtl="0">
                        <a:spcBef>
                          <a:spcPts val="0"/>
                        </a:spcBef>
                        <a:spcAft>
                          <a:spcPts val="0"/>
                        </a:spcAft>
                        <a:buNone/>
                      </a:pPr>
                      <a:r>
                        <a:rPr lang="en-US" sz="1400" u="none" strike="noStrike" cap="none">
                          <a:solidFill>
                            <a:schemeClr val="dk1"/>
                          </a:solidFill>
                          <a:latin typeface="Tahoma"/>
                          <a:ea typeface="Tahoma"/>
                          <a:cs typeface="Tahoma"/>
                          <a:sym typeface="Tahoma"/>
                        </a:rPr>
                        <a:t>$701,323 </a:t>
                      </a:r>
                      <a:endParaRPr/>
                    </a:p>
                  </a:txBody>
                  <a:tcPr marL="9525" marR="9525" marT="9525" marB="0" anchor="ctr"/>
                </a:tc>
                <a:tc>
                  <a:txBody>
                    <a:bodyPr/>
                    <a:lstStyle/>
                    <a:p>
                      <a:pPr marL="0" marR="0" lvl="0" indent="0" algn="ctr" rtl="0">
                        <a:spcBef>
                          <a:spcPts val="0"/>
                        </a:spcBef>
                        <a:spcAft>
                          <a:spcPts val="0"/>
                        </a:spcAft>
                        <a:buNone/>
                      </a:pPr>
                      <a:r>
                        <a:rPr lang="en-US" sz="1400" u="none" strike="noStrike" cap="none">
                          <a:solidFill>
                            <a:schemeClr val="dk1"/>
                          </a:solidFill>
                          <a:latin typeface="Tahoma"/>
                          <a:ea typeface="Tahoma"/>
                          <a:cs typeface="Tahoma"/>
                          <a:sym typeface="Tahoma"/>
                        </a:rPr>
                        <a:t>$708,818 </a:t>
                      </a:r>
                      <a:endParaRPr/>
                    </a:p>
                  </a:txBody>
                  <a:tcPr marL="9525" marR="9525" marT="9525" marB="0" anchor="ctr"/>
                </a:tc>
                <a:tc>
                  <a:txBody>
                    <a:bodyPr/>
                    <a:lstStyle/>
                    <a:p>
                      <a:pPr marL="0" marR="0" lvl="0" indent="0" algn="ctr" rtl="0">
                        <a:spcBef>
                          <a:spcPts val="0"/>
                        </a:spcBef>
                        <a:spcAft>
                          <a:spcPts val="0"/>
                        </a:spcAft>
                        <a:buNone/>
                      </a:pPr>
                      <a:r>
                        <a:rPr lang="en-US" sz="1400" u="none" strike="noStrike" cap="none">
                          <a:solidFill>
                            <a:schemeClr val="dk1"/>
                          </a:solidFill>
                          <a:latin typeface="Tahoma"/>
                          <a:ea typeface="Tahoma"/>
                          <a:cs typeface="Tahoma"/>
                          <a:sym typeface="Tahoma"/>
                        </a:rPr>
                        <a:t>$769,108 </a:t>
                      </a:r>
                      <a:endParaRPr/>
                    </a:p>
                  </a:txBody>
                  <a:tcPr marL="9525" marR="9525" marT="9525" marB="0" anchor="ctr"/>
                </a:tc>
                <a:tc>
                  <a:txBody>
                    <a:bodyPr/>
                    <a:lstStyle/>
                    <a:p>
                      <a:pPr marL="0" marR="0" lvl="0" indent="0" algn="ctr" rtl="0">
                        <a:spcBef>
                          <a:spcPts val="0"/>
                        </a:spcBef>
                        <a:spcAft>
                          <a:spcPts val="0"/>
                        </a:spcAft>
                        <a:buNone/>
                      </a:pPr>
                      <a:endParaRPr sz="1400" b="0" i="0" u="none" strike="noStrike" cap="none">
                        <a:solidFill>
                          <a:schemeClr val="dk1"/>
                        </a:solidFill>
                        <a:latin typeface="Tahoma"/>
                        <a:ea typeface="Tahoma"/>
                        <a:cs typeface="Tahoma"/>
                        <a:sym typeface="Tahoma"/>
                      </a:endParaRPr>
                    </a:p>
                  </a:txBody>
                  <a:tcPr marL="0" marR="0" marT="0" marB="0" anchor="ctr"/>
                </a:tc>
              </a:tr>
            </a:tbl>
          </a:graphicData>
        </a:graphic>
      </p:graphicFrame>
      <p:sp>
        <p:nvSpPr>
          <p:cNvPr id="210" name="Google Shape;210;p11"/>
          <p:cNvSpPr/>
          <p:nvPr/>
        </p:nvSpPr>
        <p:spPr>
          <a:xfrm rot="10800000">
            <a:off x="7550169" y="5091320"/>
            <a:ext cx="113156" cy="191727"/>
          </a:xfrm>
          <a:prstGeom prst="down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50"/>
              </a:solidFill>
              <a:latin typeface="Calibri"/>
              <a:ea typeface="Calibri"/>
              <a:cs typeface="Calibri"/>
              <a:sym typeface="Calibri"/>
            </a:endParaRPr>
          </a:p>
        </p:txBody>
      </p:sp>
      <p:sp>
        <p:nvSpPr>
          <p:cNvPr id="211" name="Google Shape;211;p11"/>
          <p:cNvSpPr/>
          <p:nvPr/>
        </p:nvSpPr>
        <p:spPr>
          <a:xfrm rot="-5400000">
            <a:off x="7550170" y="4673526"/>
            <a:ext cx="113156" cy="191727"/>
          </a:xfrm>
          <a:prstGeom prst="downArrow">
            <a:avLst>
              <a:gd name="adj1" fmla="val 50000"/>
              <a:gd name="adj2"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50"/>
              </a:solidFill>
              <a:latin typeface="Calibri"/>
              <a:ea typeface="Calibri"/>
              <a:cs typeface="Calibri"/>
              <a:sym typeface="Calibri"/>
            </a:endParaRPr>
          </a:p>
        </p:txBody>
      </p:sp>
      <p:grpSp>
        <p:nvGrpSpPr>
          <p:cNvPr id="212" name="Google Shape;212;p11"/>
          <p:cNvGrpSpPr/>
          <p:nvPr/>
        </p:nvGrpSpPr>
        <p:grpSpPr>
          <a:xfrm>
            <a:off x="1720174" y="1046240"/>
            <a:ext cx="6641023" cy="2976951"/>
            <a:chOff x="196174" y="1046239"/>
            <a:chExt cx="6606540" cy="3348990"/>
          </a:xfrm>
        </p:grpSpPr>
        <p:graphicFrame>
          <p:nvGraphicFramePr>
            <p:cNvPr id="213" name="Google Shape;213;p11"/>
            <p:cNvGraphicFramePr/>
            <p:nvPr/>
          </p:nvGraphicFramePr>
          <p:xfrm>
            <a:off x="196174" y="1046239"/>
            <a:ext cx="6606540" cy="3348990"/>
          </p:xfrm>
          <a:graphic>
            <a:graphicData uri="http://schemas.openxmlformats.org/drawingml/2006/chart">
              <c:chart xmlns:c="http://schemas.openxmlformats.org/drawingml/2006/chart" xmlns:r="http://schemas.openxmlformats.org/officeDocument/2006/relationships" r:id="rId3"/>
            </a:graphicData>
          </a:graphic>
        </p:graphicFrame>
        <p:cxnSp>
          <p:nvCxnSpPr>
            <p:cNvPr id="214" name="Google Shape;214;p11"/>
            <p:cNvCxnSpPr/>
            <p:nvPr/>
          </p:nvCxnSpPr>
          <p:spPr>
            <a:xfrm>
              <a:off x="1362736" y="1894052"/>
              <a:ext cx="1959428" cy="0"/>
            </a:xfrm>
            <a:prstGeom prst="straightConnector1">
              <a:avLst/>
            </a:prstGeom>
            <a:noFill/>
            <a:ln w="28575" cap="flat" cmpd="sng">
              <a:solidFill>
                <a:schemeClr val="accent2"/>
              </a:solidFill>
              <a:prstDash val="solid"/>
              <a:miter lim="800000"/>
              <a:headEnd type="none" w="sm" len="sm"/>
              <a:tailEnd type="triangle" w="med" len="med"/>
            </a:ln>
          </p:spPr>
        </p:cxnSp>
        <p:cxnSp>
          <p:nvCxnSpPr>
            <p:cNvPr id="215" name="Google Shape;215;p11"/>
            <p:cNvCxnSpPr/>
            <p:nvPr/>
          </p:nvCxnSpPr>
          <p:spPr>
            <a:xfrm rot="10800000" flipH="1">
              <a:off x="4193022" y="3060378"/>
              <a:ext cx="1517779" cy="136849"/>
            </a:xfrm>
            <a:prstGeom prst="straightConnector1">
              <a:avLst/>
            </a:prstGeom>
            <a:noFill/>
            <a:ln w="28575" cap="flat" cmpd="sng">
              <a:solidFill>
                <a:srgbClr val="00B050"/>
              </a:solidFill>
              <a:prstDash val="solid"/>
              <a:miter lim="800000"/>
              <a:headEnd type="none" w="sm" len="sm"/>
              <a:tailEnd type="triangle" w="med" len="med"/>
            </a:ln>
          </p:spPr>
        </p:cxnSp>
      </p:grpSp>
      <p:sp>
        <p:nvSpPr>
          <p:cNvPr id="216" name="Google Shape;216;p11"/>
          <p:cNvSpPr txBox="1"/>
          <p:nvPr/>
        </p:nvSpPr>
        <p:spPr>
          <a:xfrm>
            <a:off x="8555431" y="4023191"/>
            <a:ext cx="20243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Tahoma"/>
                <a:ea typeface="Tahoma"/>
                <a:cs typeface="Tahoma"/>
                <a:sym typeface="Tahoma"/>
              </a:rPr>
              <a:t>2022 Income includes</a:t>
            </a:r>
            <a:endParaRPr/>
          </a:p>
          <a:p>
            <a:pPr marL="0" marR="0" lvl="0" indent="0" algn="l" rtl="0">
              <a:spcBef>
                <a:spcPts val="0"/>
              </a:spcBef>
              <a:spcAft>
                <a:spcPts val="0"/>
              </a:spcAft>
              <a:buNone/>
            </a:pPr>
            <a:r>
              <a:rPr lang="en-US" sz="1200" b="1">
                <a:solidFill>
                  <a:schemeClr val="dk1"/>
                </a:solidFill>
                <a:latin typeface="Tahoma"/>
                <a:ea typeface="Tahoma"/>
                <a:cs typeface="Tahoma"/>
                <a:sym typeface="Tahoma"/>
              </a:rPr>
              <a:t> Actuals Jan-Dec 2022</a:t>
            </a:r>
            <a:endParaRPr/>
          </a:p>
        </p:txBody>
      </p:sp>
      <p:sp>
        <p:nvSpPr>
          <p:cNvPr id="217" name="Google Shape;217;p11"/>
          <p:cNvSpPr/>
          <p:nvPr/>
        </p:nvSpPr>
        <p:spPr>
          <a:xfrm rot="10800000">
            <a:off x="7550170" y="5515588"/>
            <a:ext cx="113156" cy="191727"/>
          </a:xfrm>
          <a:prstGeom prst="downArrow">
            <a:avLst>
              <a:gd name="adj1" fmla="val 50000"/>
              <a:gd name="adj2" fmla="val 50000"/>
            </a:avLst>
          </a:prstGeom>
          <a:solidFill>
            <a:srgbClr val="00B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B05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2152650" y="472564"/>
            <a:ext cx="7886700" cy="5886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Tahoma"/>
              <a:buNone/>
            </a:pPr>
            <a:r>
              <a:rPr lang="en-US" sz="3200" b="1">
                <a:latin typeface="Tahoma"/>
                <a:ea typeface="Tahoma"/>
                <a:cs typeface="Tahoma"/>
                <a:sym typeface="Tahoma"/>
              </a:rPr>
              <a:t>2023 EXPENSE BUDGET</a:t>
            </a:r>
            <a:endParaRPr/>
          </a:p>
        </p:txBody>
      </p:sp>
      <p:sp>
        <p:nvSpPr>
          <p:cNvPr id="223" name="Google Shape;223;p12"/>
          <p:cNvSpPr/>
          <p:nvPr/>
        </p:nvSpPr>
        <p:spPr>
          <a:xfrm>
            <a:off x="1626635" y="2570969"/>
            <a:ext cx="2249144" cy="141320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chemeClr val="lt1"/>
                </a:solidFill>
                <a:latin typeface="Tahoma"/>
                <a:ea typeface="Tahoma"/>
                <a:cs typeface="Tahoma"/>
                <a:sym typeface="Tahoma"/>
              </a:rPr>
              <a:t>Payroll: 45%</a:t>
            </a:r>
            <a:endParaRPr/>
          </a:p>
          <a:p>
            <a:pPr marL="0" marR="0" lvl="0" indent="0" algn="ctr" rtl="0">
              <a:spcBef>
                <a:spcPts val="0"/>
              </a:spcBef>
              <a:spcAft>
                <a:spcPts val="0"/>
              </a:spcAft>
              <a:buNone/>
            </a:pPr>
            <a:endParaRPr sz="1500">
              <a:solidFill>
                <a:schemeClr val="lt1"/>
              </a:solidFill>
              <a:latin typeface="Tahoma"/>
              <a:ea typeface="Tahoma"/>
              <a:cs typeface="Tahoma"/>
              <a:sym typeface="Tahoma"/>
            </a:endParaRPr>
          </a:p>
          <a:p>
            <a:pPr marL="0" marR="0" lvl="0" indent="0" algn="ctr" rtl="0">
              <a:spcBef>
                <a:spcPts val="0"/>
              </a:spcBef>
              <a:spcAft>
                <a:spcPts val="0"/>
              </a:spcAft>
              <a:buNone/>
            </a:pPr>
            <a:r>
              <a:rPr lang="en-US" sz="1500">
                <a:solidFill>
                  <a:schemeClr val="lt1"/>
                </a:solidFill>
                <a:latin typeface="Tahoma"/>
                <a:ea typeface="Tahoma"/>
                <a:cs typeface="Tahoma"/>
                <a:sym typeface="Tahoma"/>
              </a:rPr>
              <a:t>Operations: 35%</a:t>
            </a:r>
            <a:endParaRPr/>
          </a:p>
          <a:p>
            <a:pPr marL="0" marR="0" lvl="0" indent="0" algn="ctr" rtl="0">
              <a:spcBef>
                <a:spcPts val="0"/>
              </a:spcBef>
              <a:spcAft>
                <a:spcPts val="0"/>
              </a:spcAft>
              <a:buNone/>
            </a:pPr>
            <a:endParaRPr sz="1500">
              <a:solidFill>
                <a:schemeClr val="lt1"/>
              </a:solidFill>
              <a:latin typeface="Tahoma"/>
              <a:ea typeface="Tahoma"/>
              <a:cs typeface="Tahoma"/>
              <a:sym typeface="Tahoma"/>
            </a:endParaRPr>
          </a:p>
          <a:p>
            <a:pPr marL="0" marR="0" lvl="0" indent="0" algn="ctr" rtl="0">
              <a:spcBef>
                <a:spcPts val="0"/>
              </a:spcBef>
              <a:spcAft>
                <a:spcPts val="0"/>
              </a:spcAft>
              <a:buNone/>
            </a:pPr>
            <a:r>
              <a:rPr lang="en-US" sz="1500">
                <a:solidFill>
                  <a:schemeClr val="lt1"/>
                </a:solidFill>
                <a:latin typeface="Tahoma"/>
                <a:ea typeface="Tahoma"/>
                <a:cs typeface="Tahoma"/>
                <a:sym typeface="Tahoma"/>
              </a:rPr>
              <a:t>Ministry: 20%</a:t>
            </a:r>
            <a:endParaRPr/>
          </a:p>
        </p:txBody>
      </p:sp>
      <p:graphicFrame>
        <p:nvGraphicFramePr>
          <p:cNvPr id="224" name="Google Shape;224;p12"/>
          <p:cNvGraphicFramePr/>
          <p:nvPr/>
        </p:nvGraphicFramePr>
        <p:xfrm>
          <a:off x="3958825" y="1412575"/>
          <a:ext cx="6606540" cy="37299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229" name="Google Shape;229;p13"/>
          <p:cNvGraphicFramePr/>
          <p:nvPr/>
        </p:nvGraphicFramePr>
        <p:xfrm>
          <a:off x="2152650" y="1192433"/>
          <a:ext cx="7551175" cy="3840475"/>
        </p:xfrm>
        <a:graphic>
          <a:graphicData uri="http://schemas.openxmlformats.org/drawingml/2006/table">
            <a:tbl>
              <a:tblPr firstRow="1" bandRow="1">
                <a:noFill/>
                <a:tableStyleId>{190DB2EB-5125-4586-A938-C2E98011C85E}</a:tableStyleId>
              </a:tblPr>
              <a:tblGrid>
                <a:gridCol w="3847600"/>
                <a:gridCol w="3703575"/>
              </a:tblGrid>
              <a:tr h="281125">
                <a:tc>
                  <a:txBody>
                    <a:bodyPr/>
                    <a:lstStyle/>
                    <a:p>
                      <a:pPr marL="0" marR="0" lvl="0" indent="0" algn="ctr" rtl="0">
                        <a:spcBef>
                          <a:spcPts val="0"/>
                        </a:spcBef>
                        <a:spcAft>
                          <a:spcPts val="0"/>
                        </a:spcAft>
                        <a:buNone/>
                      </a:pPr>
                      <a:r>
                        <a:rPr lang="en-US" sz="1800" b="1" i="0" u="none" strike="noStrike" cap="none">
                          <a:solidFill>
                            <a:schemeClr val="lt1"/>
                          </a:solidFill>
                          <a:latin typeface="Tahoma"/>
                          <a:ea typeface="Tahoma"/>
                          <a:cs typeface="Tahoma"/>
                          <a:sym typeface="Tahoma"/>
                        </a:rPr>
                        <a:t>Category</a:t>
                      </a:r>
                      <a:endParaRPr/>
                    </a:p>
                  </a:txBody>
                  <a:tcPr marL="0" marR="0" marT="0" marB="0" anchor="ctr"/>
                </a:tc>
                <a:tc>
                  <a:txBody>
                    <a:bodyPr/>
                    <a:lstStyle/>
                    <a:p>
                      <a:pPr marL="0" marR="0" lvl="0" indent="0" algn="ctr" rtl="0">
                        <a:spcBef>
                          <a:spcPts val="0"/>
                        </a:spcBef>
                        <a:spcAft>
                          <a:spcPts val="0"/>
                        </a:spcAft>
                        <a:buNone/>
                      </a:pPr>
                      <a:r>
                        <a:rPr lang="en-US" sz="1800" b="1" i="0" u="none" strike="noStrike" cap="none">
                          <a:solidFill>
                            <a:schemeClr val="lt1"/>
                          </a:solidFill>
                          <a:latin typeface="Tahoma"/>
                          <a:ea typeface="Tahoma"/>
                          <a:cs typeface="Tahoma"/>
                          <a:sym typeface="Tahoma"/>
                        </a:rPr>
                        <a:t>Amount</a:t>
                      </a:r>
                      <a:endParaRPr/>
                    </a:p>
                  </a:txBody>
                  <a:tcPr marL="0" marR="0" marT="0" marB="0" anchor="ctr"/>
                </a:tc>
              </a:tr>
              <a:tr h="27205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Payroll</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400,649</a:t>
                      </a:r>
                      <a:endParaRPr/>
                    </a:p>
                  </a:txBody>
                  <a:tcPr marL="0" marR="0" marT="0" marB="0" anchor="ctr"/>
                </a:tc>
              </a:tr>
              <a:tr h="27205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Operations</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315,186 </a:t>
                      </a:r>
                      <a:endParaRPr/>
                    </a:p>
                  </a:txBody>
                  <a:tcPr marL="0" marR="0" marT="0" marB="0" anchor="ctr"/>
                </a:tc>
              </a:tr>
              <a:tr h="27205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Christian Education</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7,700 </a:t>
                      </a:r>
                      <a:endParaRPr/>
                    </a:p>
                  </a:txBody>
                  <a:tcPr marL="0" marR="0" marT="0" marB="0" anchor="ctr"/>
                </a:tc>
              </a:tr>
              <a:tr h="27205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Elders's Council</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9,990 </a:t>
                      </a:r>
                      <a:endParaRPr/>
                    </a:p>
                  </a:txBody>
                  <a:tcPr marL="0" marR="0" marT="0" marB="0" anchor="ctr"/>
                </a:tc>
              </a:tr>
              <a:tr h="27205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Evangelism</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19,950 </a:t>
                      </a:r>
                      <a:endParaRPr/>
                    </a:p>
                  </a:txBody>
                  <a:tcPr marL="0" marR="0" marT="0" marB="0" anchor="ctr"/>
                </a:tc>
              </a:tr>
              <a:tr h="27205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Children &amp; Youth</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20,300 </a:t>
                      </a:r>
                      <a:endParaRPr/>
                    </a:p>
                  </a:txBody>
                  <a:tcPr marL="0" marR="0" marT="0" marB="0" anchor="ctr"/>
                </a:tc>
              </a:tr>
              <a:tr h="27205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Family Life</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13,300 </a:t>
                      </a:r>
                      <a:endParaRPr/>
                    </a:p>
                  </a:txBody>
                  <a:tcPr marL="0" marR="0" marT="0" marB="0" anchor="ctr"/>
                </a:tc>
              </a:tr>
              <a:tr h="33100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Women</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27,850 </a:t>
                      </a:r>
                      <a:endParaRPr/>
                    </a:p>
                  </a:txBody>
                  <a:tcPr marL="0" marR="0" marT="0" marB="0" anchor="ctr"/>
                </a:tc>
              </a:tr>
              <a:tr h="33100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Worship &amp; Arts</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19,950 </a:t>
                      </a:r>
                      <a:endParaRPr/>
                    </a:p>
                  </a:txBody>
                  <a:tcPr marL="0" marR="0" marT="0" marB="0" anchor="ctr"/>
                </a:tc>
              </a:tr>
              <a:tr h="33100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Communications</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21,215 </a:t>
                      </a:r>
                      <a:endParaRPr/>
                    </a:p>
                  </a:txBody>
                  <a:tcPr marL="0" marR="0" marT="0" marB="0" anchor="ctr"/>
                </a:tc>
              </a:tr>
              <a:tr h="331000">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Pastoral Care</a:t>
                      </a:r>
                      <a:endParaRPr/>
                    </a:p>
                  </a:txBody>
                  <a:tcPr marL="0" marR="0" marT="0"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Tahoma"/>
                          <a:ea typeface="Tahoma"/>
                          <a:cs typeface="Tahoma"/>
                          <a:sym typeface="Tahoma"/>
                        </a:rPr>
                        <a:t> $         39,400 </a:t>
                      </a:r>
                      <a:endParaRPr/>
                    </a:p>
                  </a:txBody>
                  <a:tcPr marL="0" marR="0" marT="0" marB="0" anchor="ctr"/>
                </a:tc>
              </a:tr>
              <a:tr h="331000">
                <a:tc>
                  <a:txBody>
                    <a:bodyPr/>
                    <a:lstStyle/>
                    <a:p>
                      <a:pPr marL="0" marR="0" lvl="0" indent="0" algn="ctr" rtl="0">
                        <a:spcBef>
                          <a:spcPts val="0"/>
                        </a:spcBef>
                        <a:spcAft>
                          <a:spcPts val="0"/>
                        </a:spcAft>
                        <a:buNone/>
                      </a:pPr>
                      <a:r>
                        <a:rPr lang="en-US" sz="2000" b="1" i="1" u="none" strike="noStrike" cap="none">
                          <a:solidFill>
                            <a:srgbClr val="000000"/>
                          </a:solidFill>
                          <a:latin typeface="Tahoma"/>
                          <a:ea typeface="Tahoma"/>
                          <a:cs typeface="Tahoma"/>
                          <a:sym typeface="Tahoma"/>
                        </a:rPr>
                        <a:t>TOTAL</a:t>
                      </a:r>
                      <a:endParaRPr/>
                    </a:p>
                  </a:txBody>
                  <a:tcPr marL="0" marR="0" marT="0" marB="0" anchor="ctr"/>
                </a:tc>
                <a:tc>
                  <a:txBody>
                    <a:bodyPr/>
                    <a:lstStyle/>
                    <a:p>
                      <a:pPr marL="0" marR="0" lvl="0" indent="0" algn="ctr" rtl="0">
                        <a:spcBef>
                          <a:spcPts val="0"/>
                        </a:spcBef>
                        <a:spcAft>
                          <a:spcPts val="0"/>
                        </a:spcAft>
                        <a:buNone/>
                      </a:pPr>
                      <a:r>
                        <a:rPr lang="en-US" sz="2000" b="1" i="1" u="none" strike="noStrike" cap="none">
                          <a:solidFill>
                            <a:srgbClr val="000000"/>
                          </a:solidFill>
                          <a:latin typeface="Tahoma"/>
                          <a:ea typeface="Tahoma"/>
                          <a:cs typeface="Tahoma"/>
                          <a:sym typeface="Tahoma"/>
                        </a:rPr>
                        <a:t>$895,490</a:t>
                      </a:r>
                      <a:endParaRPr/>
                    </a:p>
                  </a:txBody>
                  <a:tcPr marL="0" marR="0" marT="0" marB="0" anchor="ctr"/>
                </a:tc>
              </a:tr>
            </a:tbl>
          </a:graphicData>
        </a:graphic>
      </p:graphicFrame>
      <p:sp>
        <p:nvSpPr>
          <p:cNvPr id="230" name="Google Shape;230;p13"/>
          <p:cNvSpPr txBox="1">
            <a:spLocks noGrp="1"/>
          </p:cNvSpPr>
          <p:nvPr>
            <p:ph type="title"/>
          </p:nvPr>
        </p:nvSpPr>
        <p:spPr>
          <a:xfrm>
            <a:off x="2152650" y="463872"/>
            <a:ext cx="7886700" cy="5886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Tahoma"/>
              <a:buNone/>
            </a:pPr>
            <a:r>
              <a:rPr lang="en-US" sz="3200" b="1">
                <a:latin typeface="Tahoma"/>
                <a:ea typeface="Tahoma"/>
                <a:cs typeface="Tahoma"/>
                <a:sym typeface="Tahoma"/>
              </a:rPr>
              <a:t>2023 BUDGET </a:t>
            </a:r>
            <a:endParaRPr/>
          </a:p>
        </p:txBody>
      </p:sp>
      <p:sp>
        <p:nvSpPr>
          <p:cNvPr id="231" name="Google Shape;231;p13"/>
          <p:cNvSpPr txBox="1"/>
          <p:nvPr/>
        </p:nvSpPr>
        <p:spPr>
          <a:xfrm>
            <a:off x="1719944" y="5172875"/>
            <a:ext cx="8677469"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70C0"/>
              </a:buClr>
              <a:buSzPts val="1800"/>
              <a:buFont typeface="Noto Sans Symbols"/>
              <a:buChar char="❖"/>
            </a:pPr>
            <a:r>
              <a:rPr lang="en-US" sz="1800" b="1" i="1">
                <a:solidFill>
                  <a:srgbClr val="0070C0"/>
                </a:solidFill>
                <a:latin typeface="Tahoma"/>
                <a:ea typeface="Tahoma"/>
                <a:cs typeface="Tahoma"/>
                <a:sym typeface="Tahoma"/>
              </a:rPr>
              <a:t>Remaining Reserve Funds : $250k ~ 4 months cash on hand</a:t>
            </a:r>
            <a:endParaRPr/>
          </a:p>
          <a:p>
            <a:pPr marL="285750" marR="0" lvl="0" indent="-171450" algn="l" rtl="0">
              <a:spcBef>
                <a:spcPts val="0"/>
              </a:spcBef>
              <a:spcAft>
                <a:spcPts val="0"/>
              </a:spcAft>
              <a:buClr>
                <a:schemeClr val="dk1"/>
              </a:buClr>
              <a:buSzPts val="1800"/>
              <a:buFont typeface="Noto Sans Symbols"/>
              <a:buNone/>
            </a:pPr>
            <a:endParaRPr sz="1800" i="1">
              <a:solidFill>
                <a:srgbClr val="0070C0"/>
              </a:solidFill>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14"/>
          <p:cNvSpPr/>
          <p:nvPr/>
        </p:nvSpPr>
        <p:spPr>
          <a:xfrm rot="10800000" flipH="1">
            <a:off x="0" y="0"/>
            <a:ext cx="12192000" cy="4006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4"/>
          <p:cNvSpPr txBox="1">
            <a:spLocks noGrp="1"/>
          </p:cNvSpPr>
          <p:nvPr>
            <p:ph type="title"/>
          </p:nvPr>
        </p:nvSpPr>
        <p:spPr>
          <a:xfrm>
            <a:off x="838200" y="914402"/>
            <a:ext cx="10515600" cy="265995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a:solidFill>
                  <a:srgbClr val="FFFFFF"/>
                </a:solidFill>
                <a:latin typeface="Calibri"/>
                <a:ea typeface="Calibri"/>
                <a:cs typeface="Calibri"/>
                <a:sym typeface="Calibri"/>
              </a:rPr>
              <a:t>Open to the Congregation  </a:t>
            </a:r>
            <a:endParaRPr/>
          </a:p>
        </p:txBody>
      </p:sp>
      <p:sp>
        <p:nvSpPr>
          <p:cNvPr id="239" name="Google Shape;239;p14"/>
          <p:cNvSpPr txBox="1">
            <a:spLocks noGrp="1"/>
          </p:cNvSpPr>
          <p:nvPr>
            <p:ph type="body" idx="1"/>
          </p:nvPr>
        </p:nvSpPr>
        <p:spPr>
          <a:xfrm>
            <a:off x="838200" y="4368800"/>
            <a:ext cx="10515600" cy="139065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888888"/>
              </a:buClr>
              <a:buSzPts val="2700"/>
              <a:buNone/>
            </a:pPr>
            <a:endParaRPr sz="2700">
              <a:solidFill>
                <a:schemeClr val="dk1"/>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2700"/>
              <a:buNone/>
            </a:pPr>
            <a:r>
              <a:rPr lang="en-US" sz="2700">
                <a:solidFill>
                  <a:schemeClr val="dk1"/>
                </a:solidFill>
                <a:latin typeface="Calibri"/>
                <a:ea typeface="Calibri"/>
                <a:cs typeface="Calibri"/>
                <a:sym typeface="Calibri"/>
              </a:rPr>
              <a:t>Please use the microphones in the aisles to come up and ask questions or offer remarks.  Please limit comments to 1-2 minutes.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5"/>
          <p:cNvSpPr/>
          <p:nvPr/>
        </p:nvSpPr>
        <p:spPr>
          <a:xfrm rot="10800000" flipH="1">
            <a:off x="0" y="0"/>
            <a:ext cx="12192000" cy="40068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5"/>
          <p:cNvSpPr txBox="1">
            <a:spLocks noGrp="1"/>
          </p:cNvSpPr>
          <p:nvPr>
            <p:ph type="title"/>
          </p:nvPr>
        </p:nvSpPr>
        <p:spPr>
          <a:xfrm>
            <a:off x="838200" y="914402"/>
            <a:ext cx="10515600" cy="265995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8000"/>
              <a:buFont typeface="Calibri"/>
              <a:buNone/>
            </a:pPr>
            <a:r>
              <a:rPr lang="en-US" sz="8000">
                <a:solidFill>
                  <a:srgbClr val="FFFFFF"/>
                </a:solidFill>
                <a:latin typeface="Calibri"/>
                <a:ea typeface="Calibri"/>
                <a:cs typeface="Calibri"/>
                <a:sym typeface="Calibri"/>
              </a:rPr>
              <a:t>Appendix</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Budgeted Expense Approval Process </a:t>
            </a:r>
            <a:endParaRPr/>
          </a:p>
        </p:txBody>
      </p:sp>
      <p:grpSp>
        <p:nvGrpSpPr>
          <p:cNvPr id="252" name="Google Shape;252;p16"/>
          <p:cNvGrpSpPr/>
          <p:nvPr/>
        </p:nvGrpSpPr>
        <p:grpSpPr>
          <a:xfrm>
            <a:off x="803510" y="1474896"/>
            <a:ext cx="10509823" cy="4351338"/>
            <a:chOff x="2888" y="0"/>
            <a:chExt cx="10509823" cy="4351338"/>
          </a:xfrm>
        </p:grpSpPr>
        <p:sp>
          <p:nvSpPr>
            <p:cNvPr id="253" name="Google Shape;253;p16"/>
            <p:cNvSpPr/>
            <p:nvPr/>
          </p:nvSpPr>
          <p:spPr>
            <a:xfrm>
              <a:off x="788669" y="0"/>
              <a:ext cx="8938260" cy="4351338"/>
            </a:xfrm>
            <a:prstGeom prst="rightArrow">
              <a:avLst>
                <a:gd name="adj1" fmla="val 50000"/>
                <a:gd name="adj2" fmla="val 50000"/>
              </a:avLst>
            </a:pr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2888"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txBox="1"/>
            <p:nvPr/>
          </p:nvSpPr>
          <p:spPr>
            <a:xfrm>
              <a:off x="84976"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Approved 2023 Line Item Budget</a:t>
              </a:r>
              <a:endParaRPr/>
            </a:p>
          </p:txBody>
        </p:sp>
        <p:sp>
          <p:nvSpPr>
            <p:cNvPr id="256" name="Google Shape;256;p16"/>
            <p:cNvSpPr/>
            <p:nvPr/>
          </p:nvSpPr>
          <p:spPr>
            <a:xfrm>
              <a:off x="1768538"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txBox="1"/>
            <p:nvPr/>
          </p:nvSpPr>
          <p:spPr>
            <a:xfrm>
              <a:off x="1850626"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Submit Purchase Request (PR)(Ministries and Operations) using Line Item Budget</a:t>
              </a:r>
              <a:endParaRPr/>
            </a:p>
          </p:txBody>
        </p:sp>
        <p:sp>
          <p:nvSpPr>
            <p:cNvPr id="258" name="Google Shape;258;p16"/>
            <p:cNvSpPr/>
            <p:nvPr/>
          </p:nvSpPr>
          <p:spPr>
            <a:xfrm>
              <a:off x="3534188"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txBox="1"/>
            <p:nvPr/>
          </p:nvSpPr>
          <p:spPr>
            <a:xfrm>
              <a:off x="3616276"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Executive Director Signs/Approves Request</a:t>
              </a:r>
              <a:endParaRPr/>
            </a:p>
          </p:txBody>
        </p:sp>
        <p:sp>
          <p:nvSpPr>
            <p:cNvPr id="260" name="Google Shape;260;p16"/>
            <p:cNvSpPr/>
            <p:nvPr/>
          </p:nvSpPr>
          <p:spPr>
            <a:xfrm>
              <a:off x="5299839"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txBox="1"/>
            <p:nvPr/>
          </p:nvSpPr>
          <p:spPr>
            <a:xfrm>
              <a:off x="5381927"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Executive Pastor Signs/Approves Request</a:t>
              </a:r>
              <a:endParaRPr/>
            </a:p>
          </p:txBody>
        </p:sp>
        <p:sp>
          <p:nvSpPr>
            <p:cNvPr id="262" name="Google Shape;262;p16"/>
            <p:cNvSpPr/>
            <p:nvPr/>
          </p:nvSpPr>
          <p:spPr>
            <a:xfrm>
              <a:off x="7065489"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txBox="1"/>
            <p:nvPr/>
          </p:nvSpPr>
          <p:spPr>
            <a:xfrm>
              <a:off x="7147577"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Account Payable Specialist places PR in DOKKA for Processing</a:t>
              </a:r>
              <a:endParaRPr/>
            </a:p>
          </p:txBody>
        </p:sp>
        <p:sp>
          <p:nvSpPr>
            <p:cNvPr id="264" name="Google Shape;264;p16"/>
            <p:cNvSpPr/>
            <p:nvPr/>
          </p:nvSpPr>
          <p:spPr>
            <a:xfrm>
              <a:off x="8831140"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txBox="1"/>
            <p:nvPr/>
          </p:nvSpPr>
          <p:spPr>
            <a:xfrm>
              <a:off x="8913228"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Executive Pastor goes into Milio for final Approval to Release Funds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Non-Budget Expense Approval Process </a:t>
            </a:r>
            <a:endParaRPr/>
          </a:p>
        </p:txBody>
      </p:sp>
      <p:grpSp>
        <p:nvGrpSpPr>
          <p:cNvPr id="271" name="Google Shape;271;p17"/>
          <p:cNvGrpSpPr/>
          <p:nvPr/>
        </p:nvGrpSpPr>
        <p:grpSpPr>
          <a:xfrm>
            <a:off x="803510" y="1474896"/>
            <a:ext cx="10509823" cy="4351338"/>
            <a:chOff x="2888" y="0"/>
            <a:chExt cx="10509823" cy="4351338"/>
          </a:xfrm>
        </p:grpSpPr>
        <p:sp>
          <p:nvSpPr>
            <p:cNvPr id="272" name="Google Shape;272;p17"/>
            <p:cNvSpPr/>
            <p:nvPr/>
          </p:nvSpPr>
          <p:spPr>
            <a:xfrm>
              <a:off x="788669" y="0"/>
              <a:ext cx="8938260" cy="4351338"/>
            </a:xfrm>
            <a:prstGeom prst="rightArrow">
              <a:avLst>
                <a:gd name="adj1" fmla="val 50000"/>
                <a:gd name="adj2" fmla="val 50000"/>
              </a:avLst>
            </a:pr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2888"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txBox="1"/>
            <p:nvPr/>
          </p:nvSpPr>
          <p:spPr>
            <a:xfrm>
              <a:off x="84976"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Submit Purchase Request (PR)(Ministries and Operations)</a:t>
              </a:r>
              <a:endParaRPr/>
            </a:p>
          </p:txBody>
        </p:sp>
        <p:sp>
          <p:nvSpPr>
            <p:cNvPr id="275" name="Google Shape;275;p17"/>
            <p:cNvSpPr/>
            <p:nvPr/>
          </p:nvSpPr>
          <p:spPr>
            <a:xfrm>
              <a:off x="1768538"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txBox="1"/>
            <p:nvPr/>
          </p:nvSpPr>
          <p:spPr>
            <a:xfrm>
              <a:off x="1850626"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dirty="0" smtClean="0">
                  <a:solidFill>
                    <a:schemeClr val="lt1"/>
                  </a:solidFill>
                  <a:latin typeface="Calibri"/>
                  <a:ea typeface="Calibri"/>
                  <a:cs typeface="Calibri"/>
                  <a:sym typeface="Calibri"/>
                </a:rPr>
                <a:t>Requests over $1K </a:t>
              </a:r>
              <a:r>
                <a:rPr lang="en-US" sz="1600" dirty="0">
                  <a:solidFill>
                    <a:schemeClr val="lt1"/>
                  </a:solidFill>
                  <a:latin typeface="Calibri"/>
                  <a:ea typeface="Calibri"/>
                  <a:cs typeface="Calibri"/>
                  <a:sym typeface="Calibri"/>
                </a:rPr>
                <a:t>submitted on Finance Spreadsheet and notification sent to FC for </a:t>
              </a:r>
              <a:r>
                <a:rPr lang="en-US" sz="1600" dirty="0" smtClean="0">
                  <a:solidFill>
                    <a:schemeClr val="lt1"/>
                  </a:solidFill>
                  <a:latin typeface="Calibri"/>
                  <a:ea typeface="Calibri"/>
                  <a:cs typeface="Calibri"/>
                  <a:sym typeface="Calibri"/>
                </a:rPr>
                <a:t>review. </a:t>
              </a:r>
              <a:r>
                <a:rPr lang="en-US" sz="1600" dirty="0" smtClean="0">
                  <a:solidFill>
                    <a:schemeClr val="lt1"/>
                  </a:solidFill>
                  <a:latin typeface="Calibri"/>
                  <a:ea typeface="Calibri"/>
                  <a:cs typeface="Calibri"/>
                  <a:sym typeface="Calibri"/>
                </a:rPr>
                <a:t>Ops approves up to $4K per </a:t>
              </a:r>
              <a:r>
                <a:rPr lang="en-US" sz="1600" dirty="0" err="1" smtClean="0">
                  <a:solidFill>
                    <a:schemeClr val="lt1"/>
                  </a:solidFill>
                  <a:latin typeface="Calibri"/>
                  <a:ea typeface="Calibri"/>
                  <a:cs typeface="Calibri"/>
                  <a:sym typeface="Calibri"/>
                </a:rPr>
                <a:t>mth</a:t>
              </a:r>
              <a:r>
                <a:rPr lang="en-US" sz="1600" dirty="0" smtClean="0">
                  <a:solidFill>
                    <a:schemeClr val="lt1"/>
                  </a:solidFill>
                  <a:latin typeface="Calibri"/>
                  <a:ea typeface="Calibri"/>
                  <a:cs typeface="Calibri"/>
                  <a:sym typeface="Calibri"/>
                </a:rPr>
                <a:t>.</a:t>
              </a:r>
              <a:endParaRPr dirty="0"/>
            </a:p>
          </p:txBody>
        </p:sp>
        <p:sp>
          <p:nvSpPr>
            <p:cNvPr id="277" name="Google Shape;277;p17"/>
            <p:cNvSpPr/>
            <p:nvPr/>
          </p:nvSpPr>
          <p:spPr>
            <a:xfrm>
              <a:off x="3534188"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txBox="1"/>
            <p:nvPr/>
          </p:nvSpPr>
          <p:spPr>
            <a:xfrm>
              <a:off x="3616276"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dirty="0" smtClean="0">
                  <a:solidFill>
                    <a:schemeClr val="lt1"/>
                  </a:solidFill>
                  <a:latin typeface="Calibri"/>
                  <a:ea typeface="Calibri"/>
                  <a:cs typeface="Calibri"/>
                  <a:sym typeface="Calibri"/>
                </a:rPr>
                <a:t>Finance approves those requests sent to them </a:t>
              </a:r>
              <a:r>
                <a:rPr lang="en-US" sz="1600" dirty="0">
                  <a:solidFill>
                    <a:schemeClr val="lt1"/>
                  </a:solidFill>
                  <a:latin typeface="Calibri"/>
                  <a:ea typeface="Calibri"/>
                  <a:cs typeface="Calibri"/>
                  <a:sym typeface="Calibri"/>
                </a:rPr>
                <a:t>and Executive Director Signs/Approves Request</a:t>
              </a:r>
              <a:endParaRPr dirty="0"/>
            </a:p>
          </p:txBody>
        </p:sp>
        <p:sp>
          <p:nvSpPr>
            <p:cNvPr id="279" name="Google Shape;279;p17"/>
            <p:cNvSpPr/>
            <p:nvPr/>
          </p:nvSpPr>
          <p:spPr>
            <a:xfrm>
              <a:off x="5299839"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txBox="1"/>
            <p:nvPr/>
          </p:nvSpPr>
          <p:spPr>
            <a:xfrm>
              <a:off x="5381927"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Executive Pastor Signs/Approves Request</a:t>
              </a:r>
              <a:endParaRPr/>
            </a:p>
          </p:txBody>
        </p:sp>
        <p:sp>
          <p:nvSpPr>
            <p:cNvPr id="281" name="Google Shape;281;p17"/>
            <p:cNvSpPr/>
            <p:nvPr/>
          </p:nvSpPr>
          <p:spPr>
            <a:xfrm>
              <a:off x="7065489"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txBox="1"/>
            <p:nvPr/>
          </p:nvSpPr>
          <p:spPr>
            <a:xfrm>
              <a:off x="7147577"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Account Payable Specialist places PR in DOKKA for Processing</a:t>
              </a:r>
              <a:endParaRPr/>
            </a:p>
          </p:txBody>
        </p:sp>
        <p:sp>
          <p:nvSpPr>
            <p:cNvPr id="283" name="Google Shape;283;p17"/>
            <p:cNvSpPr/>
            <p:nvPr/>
          </p:nvSpPr>
          <p:spPr>
            <a:xfrm>
              <a:off x="8831140" y="1305401"/>
              <a:ext cx="1681571" cy="1740535"/>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txBox="1"/>
            <p:nvPr/>
          </p:nvSpPr>
          <p:spPr>
            <a:xfrm>
              <a:off x="8913228" y="1387489"/>
              <a:ext cx="1517395" cy="1576359"/>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Executive Pastor goes into Milio for final Approval to Release Funds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071e120e5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DRAFT Budget Submission Process</a:t>
            </a:r>
            <a:endParaRPr/>
          </a:p>
        </p:txBody>
      </p:sp>
      <p:sp>
        <p:nvSpPr>
          <p:cNvPr id="291" name="Google Shape;291;g2071e120e5d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a:bodyPr>
          <a:lstStyle/>
          <a:p>
            <a:pPr marL="0" lvl="0" indent="0" algn="l" rtl="0">
              <a:spcBef>
                <a:spcPts val="1000"/>
              </a:spcBef>
              <a:spcAft>
                <a:spcPts val="0"/>
              </a:spcAft>
              <a:buNone/>
            </a:pPr>
            <a:r>
              <a:rPr lang="en-US"/>
              <a:t>Highland Christian Center budgets are developed to support our mission to build community and change lives.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Process:</a:t>
            </a:r>
            <a:endParaRPr/>
          </a:p>
          <a:p>
            <a:pPr marL="457200" lvl="0" indent="-342900" algn="l" rtl="0">
              <a:spcBef>
                <a:spcPts val="1000"/>
              </a:spcBef>
              <a:spcAft>
                <a:spcPts val="0"/>
              </a:spcAft>
              <a:buSzPts val="1800"/>
              <a:buAutoNum type="arabicPeriod"/>
            </a:pPr>
            <a:r>
              <a:rPr lang="en-US"/>
              <a:t>Fixed expenses will be outlined based on 2022 actuals. </a:t>
            </a:r>
            <a:endParaRPr/>
          </a:p>
          <a:p>
            <a:pPr marL="457200" lvl="0" indent="-342900" algn="l" rtl="0">
              <a:spcBef>
                <a:spcPts val="0"/>
              </a:spcBef>
              <a:spcAft>
                <a:spcPts val="0"/>
              </a:spcAft>
              <a:buSzPts val="1800"/>
              <a:buAutoNum type="arabicPeriod"/>
            </a:pPr>
            <a:r>
              <a:rPr lang="en-US"/>
              <a:t>Each Ministry division leader will submit a budget justification for 2023. Forms will be provided.  </a:t>
            </a:r>
            <a:endParaRPr/>
          </a:p>
          <a:p>
            <a:pPr marL="457200" lvl="0" indent="-342900" algn="l" rtl="0">
              <a:spcBef>
                <a:spcPts val="0"/>
              </a:spcBef>
              <a:spcAft>
                <a:spcPts val="0"/>
              </a:spcAft>
              <a:buSzPts val="1800"/>
              <a:buAutoNum type="arabicPeriod"/>
            </a:pPr>
            <a:r>
              <a:rPr lang="en-US"/>
              <a:t>Historical spend information will be shared based on average expenses from 2019 to 2022 (4 year average). </a:t>
            </a:r>
            <a:endParaRPr/>
          </a:p>
          <a:p>
            <a:pPr marL="457200" lvl="0" indent="-342900" algn="l" rtl="0">
              <a:spcBef>
                <a:spcPts val="0"/>
              </a:spcBef>
              <a:spcAft>
                <a:spcPts val="0"/>
              </a:spcAft>
              <a:buSzPts val="1800"/>
              <a:buAutoNum type="arabicPeriod"/>
            </a:pPr>
            <a:r>
              <a:rPr lang="en-US"/>
              <a:t>A budget total will be set and ministry divisions will justify expenses within the total planned spend. </a:t>
            </a:r>
            <a:endParaRPr/>
          </a:p>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071e120e5d_0_6"/>
          <p:cNvSpPr txBox="1">
            <a:spLocks noGrp="1"/>
          </p:cNvSpPr>
          <p:nvPr>
            <p:ph type="title"/>
          </p:nvPr>
        </p:nvSpPr>
        <p:spPr>
          <a:xfrm>
            <a:off x="850726" y="23986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Budget </a:t>
            </a:r>
            <a:r>
              <a:rPr lang="en-US" dirty="0"/>
              <a:t>Submission and Approval Timeline</a:t>
            </a:r>
            <a:endParaRPr dirty="0"/>
          </a:p>
        </p:txBody>
      </p:sp>
      <p:sp>
        <p:nvSpPr>
          <p:cNvPr id="298" name="Google Shape;298;g2071e120e5d_0_6"/>
          <p:cNvSpPr txBox="1">
            <a:spLocks noGrp="1"/>
          </p:cNvSpPr>
          <p:nvPr>
            <p:ph type="body" idx="1"/>
          </p:nvPr>
        </p:nvSpPr>
        <p:spPr>
          <a:xfrm>
            <a:off x="400834" y="1302707"/>
            <a:ext cx="10902863" cy="5099587"/>
          </a:xfrm>
          <a:prstGeom prst="rect">
            <a:avLst/>
          </a:prstGeom>
        </p:spPr>
        <p:txBody>
          <a:bodyPr spcFirstLastPara="1" wrap="square" lIns="91425" tIns="45700" rIns="91425" bIns="45700" anchor="t" anchorCtr="0">
            <a:normAutofit fontScale="77500" lnSpcReduction="20000"/>
          </a:bodyPr>
          <a:lstStyle/>
          <a:p>
            <a:pPr indent="-457200"/>
            <a:r>
              <a:rPr lang="en-US" u="sng" dirty="0"/>
              <a:t>Monday Feb 13th </a:t>
            </a:r>
            <a:r>
              <a:rPr lang="en-US" dirty="0"/>
              <a:t>- Finance Committee Meeting to review </a:t>
            </a:r>
            <a:r>
              <a:rPr lang="en-US" dirty="0" smtClean="0"/>
              <a:t>process</a:t>
            </a:r>
            <a:r>
              <a:rPr lang="en-US" dirty="0" smtClean="0">
                <a:solidFill>
                  <a:schemeClr val="tx1"/>
                </a:solidFill>
              </a:rPr>
              <a:t>. </a:t>
            </a:r>
            <a:r>
              <a:rPr lang="en-US" b="1" i="1" u="sng" dirty="0" smtClean="0">
                <a:solidFill>
                  <a:schemeClr val="tx1"/>
                </a:solidFill>
              </a:rPr>
              <a:t>(Completed)</a:t>
            </a:r>
            <a:endParaRPr b="1" i="1" u="sng" dirty="0">
              <a:solidFill>
                <a:schemeClr val="tx1"/>
              </a:solidFill>
            </a:endParaRPr>
          </a:p>
          <a:p>
            <a:pPr indent="-457200"/>
            <a:r>
              <a:rPr lang="en-US" u="sng" dirty="0" smtClean="0"/>
              <a:t>Tuesday </a:t>
            </a:r>
            <a:r>
              <a:rPr lang="en-US" u="sng" dirty="0"/>
              <a:t>Feb </a:t>
            </a:r>
            <a:r>
              <a:rPr lang="en-US" u="sng" dirty="0" smtClean="0"/>
              <a:t>21st</a:t>
            </a:r>
            <a:r>
              <a:rPr lang="en-US" dirty="0" smtClean="0"/>
              <a:t> </a:t>
            </a:r>
            <a:r>
              <a:rPr lang="en-US" dirty="0"/>
              <a:t>- Finance Committee </a:t>
            </a:r>
            <a:r>
              <a:rPr lang="en-US" dirty="0" smtClean="0"/>
              <a:t>will mee</a:t>
            </a:r>
            <a:r>
              <a:rPr lang="en-US" dirty="0" smtClean="0"/>
              <a:t>t with Executive Directors and </a:t>
            </a:r>
            <a:r>
              <a:rPr lang="en-US" dirty="0" smtClean="0"/>
              <a:t>request budget justification/adjustments.</a:t>
            </a:r>
          </a:p>
          <a:p>
            <a:pPr indent="-457200"/>
            <a:r>
              <a:rPr lang="en-US" u="sng" dirty="0" smtClean="0"/>
              <a:t>Wednesday Feb 22nd – </a:t>
            </a:r>
            <a:r>
              <a:rPr lang="en-US" u="sng" dirty="0" smtClean="0"/>
              <a:t>Saturday </a:t>
            </a:r>
            <a:r>
              <a:rPr lang="en-US" u="sng" dirty="0" smtClean="0"/>
              <a:t>March 4th </a:t>
            </a:r>
            <a:r>
              <a:rPr lang="en-US" dirty="0" smtClean="0"/>
              <a:t>– Finance Committee and Operations work on Final budget for submission.</a:t>
            </a:r>
          </a:p>
          <a:p>
            <a:pPr indent="-457200"/>
            <a:r>
              <a:rPr lang="en-US" u="sng" dirty="0" smtClean="0"/>
              <a:t>Friday March </a:t>
            </a:r>
            <a:r>
              <a:rPr lang="en-US" u="sng" dirty="0" smtClean="0"/>
              <a:t>3rd</a:t>
            </a:r>
            <a:r>
              <a:rPr lang="en-US" dirty="0" smtClean="0"/>
              <a:t> </a:t>
            </a:r>
            <a:r>
              <a:rPr lang="en-US" dirty="0"/>
              <a:t>- Budget justifications due to Finance Committee for review. </a:t>
            </a:r>
            <a:endParaRPr lang="en-US" dirty="0" smtClean="0"/>
          </a:p>
          <a:p>
            <a:pPr indent="-457200"/>
            <a:r>
              <a:rPr lang="en-US" u="sng" dirty="0" smtClean="0"/>
              <a:t>Sunday March 5th </a:t>
            </a:r>
            <a:r>
              <a:rPr lang="en-US" dirty="0" smtClean="0"/>
              <a:t>- </a:t>
            </a:r>
            <a:r>
              <a:rPr lang="en-US" dirty="0" smtClean="0"/>
              <a:t>Congregation sent Final Budget for review and Notification </a:t>
            </a:r>
            <a:r>
              <a:rPr lang="en-US" dirty="0"/>
              <a:t>of </a:t>
            </a:r>
            <a:r>
              <a:rPr lang="en-US" dirty="0" smtClean="0"/>
              <a:t>Vote </a:t>
            </a:r>
            <a:r>
              <a:rPr lang="en-US" dirty="0"/>
              <a:t>planned for March 19th.</a:t>
            </a:r>
            <a:endParaRPr dirty="0"/>
          </a:p>
          <a:p>
            <a:pPr indent="-457200"/>
            <a:r>
              <a:rPr lang="en-US" u="sng" dirty="0"/>
              <a:t>Monday March </a:t>
            </a:r>
            <a:r>
              <a:rPr lang="en-US" u="sng" dirty="0" smtClean="0"/>
              <a:t>6th </a:t>
            </a:r>
            <a:r>
              <a:rPr lang="en-US" u="sng" dirty="0"/>
              <a:t>through Saturday March 11th </a:t>
            </a:r>
            <a:r>
              <a:rPr lang="en-US" dirty="0"/>
              <a:t>- Finance Committee decisions on budgets submitted. </a:t>
            </a:r>
            <a:endParaRPr dirty="0"/>
          </a:p>
          <a:p>
            <a:pPr indent="-457200"/>
            <a:r>
              <a:rPr lang="en-US" u="sng" dirty="0"/>
              <a:t>Sunday March 12th</a:t>
            </a:r>
            <a:r>
              <a:rPr lang="en-US" dirty="0"/>
              <a:t>- 2023 Budget DRAFT sent to congregation. Paper copies available. Finance Team available to Congregation for review after church Q &amp;A.</a:t>
            </a:r>
            <a:endParaRPr dirty="0"/>
          </a:p>
          <a:p>
            <a:pPr indent="-457200"/>
            <a:r>
              <a:rPr lang="en-US" u="sng" dirty="0"/>
              <a:t>Monday March 19th </a:t>
            </a:r>
            <a:r>
              <a:rPr lang="en-US" dirty="0"/>
              <a:t>- </a:t>
            </a:r>
            <a:r>
              <a:rPr lang="en-US" dirty="0" smtClean="0"/>
              <a:t>Congregation </a:t>
            </a:r>
            <a:r>
              <a:rPr lang="en-US" dirty="0"/>
              <a:t>vote begins online and in person - </a:t>
            </a:r>
            <a:r>
              <a:rPr lang="en-US" dirty="0" smtClean="0"/>
              <a:t>1000am.</a:t>
            </a:r>
            <a:endParaRPr dirty="0"/>
          </a:p>
          <a:p>
            <a:pPr indent="-457200"/>
            <a:r>
              <a:rPr lang="en-US" u="sng" dirty="0"/>
              <a:t>Sunday March 26th </a:t>
            </a:r>
            <a:r>
              <a:rPr lang="en-US" dirty="0"/>
              <a:t>- </a:t>
            </a:r>
            <a:r>
              <a:rPr lang="en-US" dirty="0" smtClean="0"/>
              <a:t>Voting </a:t>
            </a:r>
            <a:r>
              <a:rPr lang="en-US" dirty="0"/>
              <a:t>ends online and in person at 12noon.  </a:t>
            </a:r>
            <a:endParaRPr dirty="0"/>
          </a:p>
          <a:p>
            <a:pPr indent="-457200"/>
            <a:r>
              <a:rPr lang="en-US" u="sng" dirty="0"/>
              <a:t>Sunday April 2nd </a:t>
            </a:r>
            <a:r>
              <a:rPr lang="en-US" dirty="0"/>
              <a:t>- </a:t>
            </a:r>
            <a:r>
              <a:rPr lang="en-US" dirty="0" smtClean="0"/>
              <a:t>Voting </a:t>
            </a:r>
            <a:r>
              <a:rPr lang="en-US" dirty="0"/>
              <a:t>results announced.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p:nvPr/>
        </p:nvSpPr>
        <p:spPr>
          <a:xfrm>
            <a:off x="0" y="0"/>
            <a:ext cx="504825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txBox="1">
            <a:spLocks noGrp="1"/>
          </p:cNvSpPr>
          <p:nvPr>
            <p:ph type="title"/>
          </p:nvPr>
        </p:nvSpPr>
        <p:spPr>
          <a:xfrm>
            <a:off x="838200" y="624568"/>
            <a:ext cx="3766457" cy="54129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4400"/>
              <a:buFont typeface="Calibri"/>
              <a:buNone/>
            </a:pPr>
            <a:r>
              <a:rPr lang="en-US" b="1">
                <a:solidFill>
                  <a:srgbClr val="FFFFFF"/>
                </a:solidFill>
              </a:rPr>
              <a:t>Greetings…</a:t>
            </a:r>
            <a:endParaRPr/>
          </a:p>
        </p:txBody>
      </p:sp>
      <p:sp>
        <p:nvSpPr>
          <p:cNvPr id="99" name="Google Shape;99;p2"/>
          <p:cNvSpPr txBox="1">
            <a:spLocks noGrp="1"/>
          </p:cNvSpPr>
          <p:nvPr>
            <p:ph type="body" idx="1"/>
          </p:nvPr>
        </p:nvSpPr>
        <p:spPr>
          <a:xfrm>
            <a:off x="6121050" y="450938"/>
            <a:ext cx="4488494" cy="2517732"/>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chemeClr val="dk1"/>
              </a:buClr>
              <a:buSzPts val="3600"/>
              <a:buNone/>
            </a:pPr>
            <a:r>
              <a:rPr lang="en-US" sz="3600"/>
              <a:t>Ask your neighbor how many years they have been a member at Highland Christian Center?</a:t>
            </a:r>
            <a:endParaRPr/>
          </a:p>
        </p:txBody>
      </p:sp>
      <p:pic>
        <p:nvPicPr>
          <p:cNvPr id="100" name="Google Shape;100;p2" descr="May be an image of 4 people, people standing and indoor"/>
          <p:cNvPicPr preferRelativeResize="0"/>
          <p:nvPr/>
        </p:nvPicPr>
        <p:blipFill rotWithShape="1">
          <a:blip r:embed="rId3">
            <a:alphaModFix/>
          </a:blip>
          <a:srcRect/>
          <a:stretch/>
        </p:blipFill>
        <p:spPr>
          <a:xfrm>
            <a:off x="5048250" y="2830882"/>
            <a:ext cx="7143750" cy="40271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Capital Campaign </a:t>
            </a:r>
            <a:endParaRPr/>
          </a:p>
        </p:txBody>
      </p:sp>
      <p:sp>
        <p:nvSpPr>
          <p:cNvPr id="304" name="Google Shape;304;p18"/>
          <p:cNvSpPr txBox="1">
            <a:spLocks noGrp="1"/>
          </p:cNvSpPr>
          <p:nvPr>
            <p:ph type="body" idx="1"/>
          </p:nvPr>
        </p:nvSpPr>
        <p:spPr>
          <a:xfrm>
            <a:off x="725466" y="133711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Target: </a:t>
            </a:r>
            <a:r>
              <a:rPr lang="en-US" dirty="0" smtClean="0"/>
              <a:t>100K or more</a:t>
            </a:r>
            <a:endParaRPr dirty="0"/>
          </a:p>
          <a:p>
            <a:pPr marL="228600" lvl="0" indent="-228600" algn="l" rtl="0">
              <a:lnSpc>
                <a:spcPct val="90000"/>
              </a:lnSpc>
              <a:spcBef>
                <a:spcPts val="1000"/>
              </a:spcBef>
              <a:spcAft>
                <a:spcPts val="0"/>
              </a:spcAft>
              <a:buClr>
                <a:schemeClr val="dk1"/>
              </a:buClr>
              <a:buSzPts val="2800"/>
              <a:buChar char="•"/>
            </a:pPr>
            <a:r>
              <a:rPr lang="en-US" dirty="0"/>
              <a:t>Purpose: Sanctuary Renovations (New Pews and Flooring in Sanctuary, Atrium, and Fellowship Hall)</a:t>
            </a:r>
            <a:endParaRPr dirty="0"/>
          </a:p>
          <a:p>
            <a:pPr marL="228600" lvl="0" indent="-228600" algn="l" rtl="0">
              <a:lnSpc>
                <a:spcPct val="90000"/>
              </a:lnSpc>
              <a:spcBef>
                <a:spcPts val="1000"/>
              </a:spcBef>
              <a:spcAft>
                <a:spcPts val="0"/>
              </a:spcAft>
              <a:buClr>
                <a:schemeClr val="dk1"/>
              </a:buClr>
              <a:buSzPts val="2800"/>
              <a:buChar char="•"/>
            </a:pPr>
            <a:r>
              <a:rPr lang="en-US" dirty="0"/>
              <a:t>Campaign Challenge: 1k for 100 members (Need 96 more commitments)</a:t>
            </a:r>
            <a:endParaRPr dirty="0"/>
          </a:p>
          <a:p>
            <a:pPr marL="228600" lvl="0" indent="-228600" algn="l" rtl="0">
              <a:lnSpc>
                <a:spcPct val="90000"/>
              </a:lnSpc>
              <a:spcBef>
                <a:spcPts val="1000"/>
              </a:spcBef>
              <a:spcAft>
                <a:spcPts val="0"/>
              </a:spcAft>
              <a:buClr>
                <a:schemeClr val="dk1"/>
              </a:buClr>
              <a:buSzPts val="2800"/>
              <a:buChar char="•"/>
            </a:pPr>
            <a:r>
              <a:rPr lang="en-US" dirty="0"/>
              <a:t>Campaign Events: Valentine’s Dinner, Fish Dinners, </a:t>
            </a:r>
            <a:r>
              <a:rPr lang="en-US" dirty="0" smtClean="0"/>
              <a:t>etc.,</a:t>
            </a:r>
            <a:endParaRPr dirty="0"/>
          </a:p>
        </p:txBody>
      </p:sp>
      <p:pic>
        <p:nvPicPr>
          <p:cNvPr id="305" name="Google Shape;305;p18"/>
          <p:cNvPicPr preferRelativeResize="0"/>
          <p:nvPr/>
        </p:nvPicPr>
        <p:blipFill rotWithShape="1">
          <a:blip r:embed="rId3">
            <a:alphaModFix/>
          </a:blip>
          <a:srcRect/>
          <a:stretch/>
        </p:blipFill>
        <p:spPr>
          <a:xfrm>
            <a:off x="4008327" y="4489594"/>
            <a:ext cx="3159193" cy="23684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3"/>
          <p:cNvSpPr txBox="1">
            <a:spLocks noGrp="1"/>
          </p:cNvSpPr>
          <p:nvPr>
            <p:ph type="title"/>
          </p:nvPr>
        </p:nvSpPr>
        <p:spPr>
          <a:xfrm>
            <a:off x="512215" y="557762"/>
            <a:ext cx="3808268" cy="55046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a:solidFill>
                  <a:schemeClr val="lt1"/>
                </a:solidFill>
              </a:rPr>
              <a:t>Agenda</a:t>
            </a:r>
            <a:endParaRPr/>
          </a:p>
        </p:txBody>
      </p:sp>
      <p:grpSp>
        <p:nvGrpSpPr>
          <p:cNvPr id="107" name="Google Shape;107;p3"/>
          <p:cNvGrpSpPr/>
          <p:nvPr/>
        </p:nvGrpSpPr>
        <p:grpSpPr>
          <a:xfrm>
            <a:off x="5468389" y="687698"/>
            <a:ext cx="6263640" cy="5370075"/>
            <a:chOff x="0" y="67306"/>
            <a:chExt cx="6263640" cy="5370075"/>
          </a:xfrm>
        </p:grpSpPr>
        <p:sp>
          <p:nvSpPr>
            <p:cNvPr id="108" name="Google Shape;108;p3"/>
            <p:cNvSpPr/>
            <p:nvPr/>
          </p:nvSpPr>
          <p:spPr>
            <a:xfrm>
              <a:off x="0" y="67306"/>
              <a:ext cx="6263640" cy="69556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Introductions </a:t>
              </a:r>
              <a:endParaRPr/>
            </a:p>
          </p:txBody>
        </p:sp>
        <p:sp>
          <p:nvSpPr>
            <p:cNvPr id="110" name="Google Shape;110;p3"/>
            <p:cNvSpPr/>
            <p:nvPr/>
          </p:nvSpPr>
          <p:spPr>
            <a:xfrm>
              <a:off x="0" y="846391"/>
              <a:ext cx="6263640" cy="695565"/>
            </a:xfrm>
            <a:prstGeom prst="roundRect">
              <a:avLst>
                <a:gd name="adj" fmla="val 16667"/>
              </a:avLst>
            </a:prstGeom>
            <a:solidFill>
              <a:srgbClr val="55BA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p:nvPr/>
          </p:nvSpPr>
          <p:spPr>
            <a:xfrm>
              <a:off x="33955" y="88034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Opening Remarks and Prayer</a:t>
              </a:r>
              <a:endParaRPr/>
            </a:p>
          </p:txBody>
        </p:sp>
        <p:sp>
          <p:nvSpPr>
            <p:cNvPr id="112" name="Google Shape;112;p3"/>
            <p:cNvSpPr/>
            <p:nvPr/>
          </p:nvSpPr>
          <p:spPr>
            <a:xfrm>
              <a:off x="0" y="1625476"/>
              <a:ext cx="6263640" cy="695565"/>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p:nvPr/>
          </p:nvSpPr>
          <p:spPr>
            <a:xfrm>
              <a:off x="33955" y="165943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Pastors Remarks </a:t>
              </a:r>
              <a:endParaRPr/>
            </a:p>
          </p:txBody>
        </p:sp>
        <p:sp>
          <p:nvSpPr>
            <p:cNvPr id="114" name="Google Shape;114;p3"/>
            <p:cNvSpPr/>
            <p:nvPr/>
          </p:nvSpPr>
          <p:spPr>
            <a:xfrm>
              <a:off x="0" y="2404561"/>
              <a:ext cx="6263640" cy="695565"/>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2023 Executive Board Focus Areas </a:t>
              </a:r>
              <a:endParaRPr/>
            </a:p>
          </p:txBody>
        </p:sp>
        <p:sp>
          <p:nvSpPr>
            <p:cNvPr id="116" name="Google Shape;116;p3"/>
            <p:cNvSpPr/>
            <p:nvPr/>
          </p:nvSpPr>
          <p:spPr>
            <a:xfrm>
              <a:off x="0" y="3183646"/>
              <a:ext cx="6263640" cy="695565"/>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Year End Report </a:t>
              </a:r>
              <a:endParaRPr/>
            </a:p>
          </p:txBody>
        </p:sp>
        <p:sp>
          <p:nvSpPr>
            <p:cNvPr id="118" name="Google Shape;118;p3"/>
            <p:cNvSpPr/>
            <p:nvPr/>
          </p:nvSpPr>
          <p:spPr>
            <a:xfrm>
              <a:off x="0" y="3962731"/>
              <a:ext cx="6263640" cy="695565"/>
            </a:xfrm>
            <a:prstGeom prst="roundRect">
              <a:avLst>
                <a:gd name="adj" fmla="val 16667"/>
              </a:avLst>
            </a:prstGeom>
            <a:solidFill>
              <a:srgbClr val="4FB5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Open to the Congregation </a:t>
              </a:r>
              <a:endParaRPr/>
            </a:p>
          </p:txBody>
        </p:sp>
        <p:sp>
          <p:nvSpPr>
            <p:cNvPr id="120" name="Google Shape;120;p3"/>
            <p:cNvSpPr/>
            <p:nvPr/>
          </p:nvSpPr>
          <p:spPr>
            <a:xfrm>
              <a:off x="0" y="4741816"/>
              <a:ext cx="6263640" cy="695565"/>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en-US" sz="2900" b="0" i="0" u="none" strike="noStrike" cap="none">
                  <a:solidFill>
                    <a:schemeClr val="lt1"/>
                  </a:solidFill>
                  <a:latin typeface="Calibri"/>
                  <a:ea typeface="Calibri"/>
                  <a:cs typeface="Calibri"/>
                  <a:sym typeface="Calibri"/>
                </a:rPr>
                <a:t>Close</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287054"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Pastor’s Remarks </a:t>
            </a:r>
            <a:endParaRPr/>
          </a:p>
        </p:txBody>
      </p:sp>
      <p:grpSp>
        <p:nvGrpSpPr>
          <p:cNvPr id="127" name="Google Shape;127;p4"/>
          <p:cNvGrpSpPr/>
          <p:nvPr/>
        </p:nvGrpSpPr>
        <p:grpSpPr>
          <a:xfrm>
            <a:off x="1081193" y="219450"/>
            <a:ext cx="10505546" cy="6917007"/>
            <a:chOff x="697501" y="59745"/>
            <a:chExt cx="10505546" cy="6917007"/>
          </a:xfrm>
        </p:grpSpPr>
        <p:sp>
          <p:nvSpPr>
            <p:cNvPr id="128" name="Google Shape;128;p4"/>
            <p:cNvSpPr/>
            <p:nvPr/>
          </p:nvSpPr>
          <p:spPr>
            <a:xfrm>
              <a:off x="697501" y="59745"/>
              <a:ext cx="10505546" cy="5291409"/>
            </a:xfrm>
            <a:custGeom>
              <a:avLst/>
              <a:gdLst/>
              <a:ahLst/>
              <a:cxnLst/>
              <a:rect l="l" t="t" r="r" b="b"/>
              <a:pathLst>
                <a:path w="120000" h="120000" extrusionOk="0">
                  <a:moveTo>
                    <a:pt x="0" y="120000"/>
                  </a:moveTo>
                  <a:quadBezTo>
                    <a:pt x="20000" y="40000"/>
                    <a:pt x="104890" y="15000"/>
                  </a:quadBezTo>
                  <a:lnTo>
                    <a:pt x="104038" y="0"/>
                  </a:lnTo>
                  <a:lnTo>
                    <a:pt x="120000" y="24000"/>
                  </a:lnTo>
                  <a:lnTo>
                    <a:pt x="107443" y="60000"/>
                  </a:lnTo>
                  <a:lnTo>
                    <a:pt x="106592" y="45000"/>
                  </a:lnTo>
                  <a:quadBezTo>
                    <a:pt x="30000" y="55000"/>
                    <a:pt x="0" y="120000"/>
                  </a:quad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929124" y="5181464"/>
              <a:ext cx="257670" cy="257670"/>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1110287" y="5310299"/>
              <a:ext cx="1362944" cy="16664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p:nvPr/>
          </p:nvSpPr>
          <p:spPr>
            <a:xfrm>
              <a:off x="1110287" y="5310299"/>
              <a:ext cx="1362944" cy="1666453"/>
            </a:xfrm>
            <a:prstGeom prst="rect">
              <a:avLst/>
            </a:prstGeom>
            <a:noFill/>
            <a:ln>
              <a:noFill/>
            </a:ln>
          </p:spPr>
          <p:txBody>
            <a:bodyPr spcFirstLastPara="1" wrap="square" lIns="1365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2023, “The Year of Purpose”   </a:t>
              </a:r>
              <a:r>
                <a:rPr lang="en-US" sz="1800" b="0" i="0" u="none" strike="noStrike" cap="none">
                  <a:solidFill>
                    <a:schemeClr val="dk1"/>
                  </a:solidFill>
                  <a:latin typeface="Calibri"/>
                  <a:ea typeface="Calibri"/>
                  <a:cs typeface="Calibri"/>
                  <a:sym typeface="Calibri"/>
                </a:rPr>
                <a:t>All Ministries  </a:t>
              </a:r>
              <a:endParaRPr/>
            </a:p>
          </p:txBody>
        </p:sp>
        <p:sp>
          <p:nvSpPr>
            <p:cNvPr id="132" name="Google Shape;132;p4"/>
            <p:cNvSpPr/>
            <p:nvPr/>
          </p:nvSpPr>
          <p:spPr>
            <a:xfrm>
              <a:off x="2323904" y="3841299"/>
              <a:ext cx="403309" cy="403309"/>
            </a:xfrm>
            <a:prstGeom prst="ellipse">
              <a:avLst/>
            </a:prstGeom>
            <a:solidFill>
              <a:srgbClr val="B3828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320693" y="4042954"/>
              <a:ext cx="2269436" cy="29337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txBox="1"/>
            <p:nvPr/>
          </p:nvSpPr>
          <p:spPr>
            <a:xfrm>
              <a:off x="2320693" y="4042954"/>
              <a:ext cx="2269436" cy="2933798"/>
            </a:xfrm>
            <a:prstGeom prst="rect">
              <a:avLst/>
            </a:prstGeom>
            <a:noFill/>
            <a:ln>
              <a:noFill/>
            </a:ln>
          </p:spPr>
          <p:txBody>
            <a:bodyPr spcFirstLastPara="1" wrap="square" lIns="213700"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Purpose in Staffing: </a:t>
              </a:r>
              <a:r>
                <a:rPr lang="en-US" sz="1800" b="0" i="0" u="none" strike="noStrike" cap="none">
                  <a:solidFill>
                    <a:schemeClr val="dk1"/>
                  </a:solidFill>
                  <a:latin typeface="Calibri"/>
                  <a:ea typeface="Calibri"/>
                  <a:cs typeface="Calibri"/>
                  <a:sym typeface="Calibri"/>
                </a:rPr>
                <a:t>Hire Executive Pastor; Operations Manager/Pastor; Worship and Arts Director; Drummer; Praise and Worship Leader; and Youth Leader--Focus on Youth Growth</a:t>
              </a:r>
              <a:endParaRPr/>
            </a:p>
          </p:txBody>
        </p:sp>
        <p:sp>
          <p:nvSpPr>
            <p:cNvPr id="135" name="Google Shape;135;p4"/>
            <p:cNvSpPr/>
            <p:nvPr/>
          </p:nvSpPr>
          <p:spPr>
            <a:xfrm>
              <a:off x="4116391" y="2772808"/>
              <a:ext cx="537746" cy="537746"/>
            </a:xfrm>
            <a:prstGeom prst="ellipse">
              <a:avLst/>
            </a:prstGeom>
            <a:solidFill>
              <a:srgbClr val="C85B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4385265" y="3041682"/>
              <a:ext cx="2162188" cy="39350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txBox="1"/>
            <p:nvPr/>
          </p:nvSpPr>
          <p:spPr>
            <a:xfrm>
              <a:off x="4385265" y="3041682"/>
              <a:ext cx="2162188" cy="3935070"/>
            </a:xfrm>
            <a:prstGeom prst="rect">
              <a:avLst/>
            </a:prstGeom>
            <a:noFill/>
            <a:ln>
              <a:noFill/>
            </a:ln>
          </p:spPr>
          <p:txBody>
            <a:bodyPr spcFirstLastPara="1" wrap="square" lIns="2849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Purpose in Facilities: </a:t>
              </a:r>
              <a:r>
                <a:rPr lang="en-US" sz="1800" b="0" i="0" u="none" strike="noStrike" cap="none">
                  <a:solidFill>
                    <a:schemeClr val="dk1"/>
                  </a:solidFill>
                  <a:latin typeface="Calibri"/>
                  <a:ea typeface="Calibri"/>
                  <a:cs typeface="Calibri"/>
                  <a:sym typeface="Calibri"/>
                </a:rPr>
                <a:t>Complete major renovations no later than Spring 2023: White House; Mold Rebuild; and Apartment Renovations</a:t>
              </a:r>
              <a:endParaRPr/>
            </a:p>
          </p:txBody>
        </p:sp>
        <p:sp>
          <p:nvSpPr>
            <p:cNvPr id="138" name="Google Shape;138;p4"/>
            <p:cNvSpPr/>
            <p:nvPr/>
          </p:nvSpPr>
          <p:spPr>
            <a:xfrm>
              <a:off x="6200158" y="1938181"/>
              <a:ext cx="694588" cy="694588"/>
            </a:xfrm>
            <a:prstGeom prst="ellipse">
              <a:avLst/>
            </a:prstGeom>
            <a:solidFill>
              <a:srgbClr val="E02F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6547453" y="2285476"/>
              <a:ext cx="2240609" cy="46912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6547453" y="2285476"/>
              <a:ext cx="2240609" cy="4691276"/>
            </a:xfrm>
            <a:prstGeom prst="rect">
              <a:avLst/>
            </a:prstGeom>
            <a:noFill/>
            <a:ln>
              <a:noFill/>
            </a:ln>
          </p:spPr>
          <p:txBody>
            <a:bodyPr spcFirstLastPara="1" wrap="square" lIns="368025"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Purpose in Education:</a:t>
              </a:r>
              <a:r>
                <a:rPr lang="en-US" sz="1800" b="0" i="0" u="none" strike="noStrike" cap="none">
                  <a:solidFill>
                    <a:schemeClr val="dk1"/>
                  </a:solidFill>
                  <a:latin typeface="Calibri"/>
                  <a:ea typeface="Calibri"/>
                  <a:cs typeface="Calibri"/>
                  <a:sym typeface="Calibri"/>
                </a:rPr>
                <a:t> Launch of the HCC Bible Institute, Fall 2023; In Partnership with Highland Haven (Preschool &amp; Academy), launch Fall 2023</a:t>
              </a:r>
              <a:endParaRPr/>
            </a:p>
          </p:txBody>
        </p:sp>
        <p:sp>
          <p:nvSpPr>
            <p:cNvPr id="141" name="Google Shape;141;p4"/>
            <p:cNvSpPr/>
            <p:nvPr/>
          </p:nvSpPr>
          <p:spPr>
            <a:xfrm>
              <a:off x="8345542" y="1380830"/>
              <a:ext cx="885040" cy="885040"/>
            </a:xfrm>
            <a:prstGeom prst="ellipse">
              <a:avLst/>
            </a:prstGeom>
            <a:solidFill>
              <a:srgbClr val="FE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788062" y="1823350"/>
              <a:ext cx="2240609" cy="51534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txBox="1"/>
            <p:nvPr/>
          </p:nvSpPr>
          <p:spPr>
            <a:xfrm>
              <a:off x="8788062" y="1823350"/>
              <a:ext cx="2240609" cy="5153402"/>
            </a:xfrm>
            <a:prstGeom prst="rect">
              <a:avLst/>
            </a:prstGeom>
            <a:noFill/>
            <a:ln>
              <a:noFill/>
            </a:ln>
          </p:spPr>
          <p:txBody>
            <a:bodyPr spcFirstLastPara="1" wrap="square" lIns="468950" tIns="0" rIns="0" bIns="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Purpose in Mission: </a:t>
              </a:r>
              <a:r>
                <a:rPr lang="en-US" sz="1800" b="0" i="0" u="none" strike="noStrike" cap="none">
                  <a:solidFill>
                    <a:schemeClr val="dk1"/>
                  </a:solidFill>
                  <a:latin typeface="Calibri"/>
                  <a:ea typeface="Calibri"/>
                  <a:cs typeface="Calibri"/>
                  <a:sym typeface="Calibri"/>
                </a:rPr>
                <a:t>Increase membership/attendance to 500+ weekly (Dec 2023) through Four (4) Key Biblical Elements (Acts 2:42 – 47):  Teaching of the Word; Breaking of Bread; Fellowship; and Prayer</a:t>
              </a:r>
              <a:endParaRPr/>
            </a:p>
          </p:txBody>
        </p:sp>
      </p:grpSp>
      <p:sp>
        <p:nvSpPr>
          <p:cNvPr id="144" name="Google Shape;144;p4"/>
          <p:cNvSpPr/>
          <p:nvPr/>
        </p:nvSpPr>
        <p:spPr>
          <a:xfrm>
            <a:off x="5315211" y="5622853"/>
            <a:ext cx="6096000" cy="923330"/>
          </a:xfrm>
          <a:prstGeom prst="rect">
            <a:avLst/>
          </a:prstGeom>
          <a:solidFill>
            <a:srgbClr val="B3C6E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a:solidFill>
                  <a:schemeClr val="dk1"/>
                </a:solidFill>
                <a:latin typeface="Calibri"/>
                <a:ea typeface="Calibri"/>
                <a:cs typeface="Calibri"/>
                <a:sym typeface="Calibri"/>
              </a:rPr>
              <a:t>We are a Bible-centered, multicultural community church, empowered by the Holy Spirit and committed to discipleship to reach the lost and impact the world for Christ. </a:t>
            </a:r>
            <a:endParaRPr sz="1800" b="0" i="0" u="none" strike="noStrike" cap="none">
              <a:solidFill>
                <a:schemeClr val="dk1"/>
              </a:solidFill>
              <a:latin typeface="Calibri"/>
              <a:ea typeface="Calibri"/>
              <a:cs typeface="Calibri"/>
              <a:sym typeface="Calibri"/>
            </a:endParaRPr>
          </a:p>
        </p:txBody>
      </p:sp>
      <p:sp>
        <p:nvSpPr>
          <p:cNvPr id="145" name="Google Shape;145;p4"/>
          <p:cNvSpPr/>
          <p:nvPr/>
        </p:nvSpPr>
        <p:spPr>
          <a:xfrm>
            <a:off x="6234194" y="501908"/>
            <a:ext cx="3924985" cy="400110"/>
          </a:xfrm>
          <a:prstGeom prst="rect">
            <a:avLst/>
          </a:prstGeom>
          <a:solidFill>
            <a:srgbClr val="F7CAA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u="none" strike="noStrike" cap="none">
                <a:solidFill>
                  <a:schemeClr val="dk1"/>
                </a:solidFill>
                <a:latin typeface="Calibri"/>
                <a:ea typeface="Calibri"/>
                <a:cs typeface="Calibri"/>
                <a:sym typeface="Calibri"/>
              </a:rPr>
              <a:t> 21</a:t>
            </a:r>
            <a:r>
              <a:rPr lang="en-US" sz="2000" b="1" i="1" u="none" strike="noStrike" cap="none" baseline="30000">
                <a:solidFill>
                  <a:schemeClr val="dk1"/>
                </a:solidFill>
                <a:latin typeface="Calibri"/>
                <a:ea typeface="Calibri"/>
                <a:cs typeface="Calibri"/>
                <a:sym typeface="Calibri"/>
              </a:rPr>
              <a:t>st</a:t>
            </a:r>
            <a:r>
              <a:rPr lang="en-US" sz="2000" b="1" i="1" u="none" strike="noStrike" cap="none">
                <a:solidFill>
                  <a:schemeClr val="dk1"/>
                </a:solidFill>
                <a:latin typeface="Calibri"/>
                <a:ea typeface="Calibri"/>
                <a:cs typeface="Calibri"/>
                <a:sym typeface="Calibri"/>
              </a:rPr>
              <a:t> Century Ministry of Excellence </a:t>
            </a:r>
            <a:endParaRPr sz="2000">
              <a:solidFill>
                <a:schemeClr val="dk1"/>
              </a:solidFill>
              <a:latin typeface="Calibri"/>
              <a:ea typeface="Calibri"/>
              <a:cs typeface="Calibri"/>
              <a:sym typeface="Calibri"/>
            </a:endParaRPr>
          </a:p>
        </p:txBody>
      </p:sp>
      <p:sp>
        <p:nvSpPr>
          <p:cNvPr id="146" name="Google Shape;146;p4"/>
          <p:cNvSpPr/>
          <p:nvPr/>
        </p:nvSpPr>
        <p:spPr>
          <a:xfrm>
            <a:off x="383692" y="3717904"/>
            <a:ext cx="2150301" cy="1477328"/>
          </a:xfrm>
          <a:prstGeom prst="rect">
            <a:avLst/>
          </a:prstGeom>
          <a:solidFill>
            <a:srgbClr val="C4E0B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Purpose: Provide life-giving skills to enable believers to live to the fullest capacity.</a:t>
            </a:r>
            <a:endParaRPr sz="1800">
              <a:solidFill>
                <a:schemeClr val="dk1"/>
              </a:solidFill>
              <a:latin typeface="Calibri"/>
              <a:ea typeface="Calibri"/>
              <a:cs typeface="Calibri"/>
              <a:sym typeface="Calibri"/>
            </a:endParaRPr>
          </a:p>
        </p:txBody>
      </p:sp>
      <p:pic>
        <p:nvPicPr>
          <p:cNvPr id="147" name="Google Shape;147;p4" descr="May be an image of 3 people, people standing and suit"/>
          <p:cNvPicPr preferRelativeResize="0"/>
          <p:nvPr/>
        </p:nvPicPr>
        <p:blipFill rotWithShape="1">
          <a:blip r:embed="rId3">
            <a:alphaModFix/>
          </a:blip>
          <a:srcRect t="9129" b="59089"/>
          <a:stretch/>
        </p:blipFill>
        <p:spPr>
          <a:xfrm>
            <a:off x="751562" y="864103"/>
            <a:ext cx="2923750" cy="19417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t>Pastor’s Appointees</a:t>
            </a:r>
            <a:endParaRPr/>
          </a:p>
        </p:txBody>
      </p:sp>
      <p:sp>
        <p:nvSpPr>
          <p:cNvPr id="153" name="Google Shape;153;p5"/>
          <p:cNvSpPr txBox="1">
            <a:spLocks noGrp="1"/>
          </p:cNvSpPr>
          <p:nvPr>
            <p:ph type="body" idx="1"/>
          </p:nvPr>
        </p:nvSpPr>
        <p:spPr>
          <a:xfrm>
            <a:off x="813147" y="1528175"/>
            <a:ext cx="11136683" cy="454694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n-US"/>
              <a:t>In Accordance with HCC Bylaws, we request the congregation affirm the following pastoral appointees:</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457200" lvl="1" indent="0" algn="l" rtl="0">
              <a:lnSpc>
                <a:spcPct val="90000"/>
              </a:lnSpc>
              <a:spcBef>
                <a:spcPts val="500"/>
              </a:spcBef>
              <a:spcAft>
                <a:spcPts val="0"/>
              </a:spcAft>
              <a:buClr>
                <a:schemeClr val="dk1"/>
              </a:buClr>
              <a:buSzPct val="100000"/>
              <a:buNone/>
            </a:pPr>
            <a:endParaRPr/>
          </a:p>
          <a:p>
            <a:pPr marL="228600" lvl="0" indent="-117475" algn="l" rtl="0">
              <a:lnSpc>
                <a:spcPct val="90000"/>
              </a:lnSpc>
              <a:spcBef>
                <a:spcPts val="1000"/>
              </a:spcBef>
              <a:spcAft>
                <a:spcPts val="0"/>
              </a:spcAft>
              <a:buClr>
                <a:schemeClr val="dk1"/>
              </a:buClr>
              <a:buSzPct val="100000"/>
              <a:buNone/>
            </a:pPr>
            <a:endParaRPr/>
          </a:p>
          <a:p>
            <a:pPr marL="228600" lvl="0" indent="-117475" algn="l" rtl="0">
              <a:lnSpc>
                <a:spcPct val="90000"/>
              </a:lnSpc>
              <a:spcBef>
                <a:spcPts val="1000"/>
              </a:spcBef>
              <a:spcAft>
                <a:spcPts val="0"/>
              </a:spcAft>
              <a:buClr>
                <a:schemeClr val="dk1"/>
              </a:buClr>
              <a:buSzPct val="100000"/>
              <a:buNone/>
            </a:pPr>
            <a:endParaRPr/>
          </a:p>
          <a:p>
            <a:pPr marL="228600" lvl="0" indent="-117475" algn="l" rtl="0">
              <a:lnSpc>
                <a:spcPct val="90000"/>
              </a:lnSpc>
              <a:spcBef>
                <a:spcPts val="1000"/>
              </a:spcBef>
              <a:spcAft>
                <a:spcPts val="0"/>
              </a:spcAft>
              <a:buClr>
                <a:schemeClr val="dk1"/>
              </a:buClr>
              <a:buSzPct val="100000"/>
              <a:buNone/>
            </a:pPr>
            <a:endParaRPr/>
          </a:p>
          <a:p>
            <a:pPr marL="228600" lvl="0" indent="-11747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r>
              <a:rPr lang="en-US" b="1"/>
              <a:t>         Elder Curtis Miller	Elder/Pastor Yolanda Roseby	               Deacon Alvin McClure</a:t>
            </a:r>
            <a:endParaRPr/>
          </a:p>
          <a:p>
            <a:pPr marL="0" lvl="0" indent="0" algn="l" rtl="0">
              <a:lnSpc>
                <a:spcPct val="90000"/>
              </a:lnSpc>
              <a:spcBef>
                <a:spcPts val="1000"/>
              </a:spcBef>
              <a:spcAft>
                <a:spcPts val="0"/>
              </a:spcAft>
              <a:buClr>
                <a:schemeClr val="dk1"/>
              </a:buClr>
              <a:buSzPct val="100000"/>
              <a:buNone/>
            </a:pPr>
            <a:r>
              <a:rPr lang="en-US" b="1"/>
              <a:t> 	         Elders’ Director                        Women’s Director                              Head Deacon                                </a:t>
            </a:r>
            <a:endParaRPr/>
          </a:p>
          <a:p>
            <a:pPr marL="0" lvl="0" indent="0" algn="l" rtl="0">
              <a:lnSpc>
                <a:spcPct val="90000"/>
              </a:lnSpc>
              <a:spcBef>
                <a:spcPts val="1000"/>
              </a:spcBef>
              <a:spcAft>
                <a:spcPts val="0"/>
              </a:spcAft>
              <a:buClr>
                <a:srgbClr val="C55A11"/>
              </a:buClr>
              <a:buSzPct val="100000"/>
              <a:buNone/>
            </a:pPr>
            <a:r>
              <a:rPr lang="en-US" b="1">
                <a:solidFill>
                  <a:srgbClr val="C55A11"/>
                </a:solidFill>
              </a:rPr>
              <a:t>If you there are any concerns to the appointments, please email Pastor Neyland at sneyland@hcclive.com</a:t>
            </a:r>
            <a:endParaRPr/>
          </a:p>
        </p:txBody>
      </p:sp>
      <p:pic>
        <p:nvPicPr>
          <p:cNvPr id="154" name="Google Shape;154;p5" descr="https://i0.wp.com/www.hcclive.com/wp-content/uploads/2020/05/Miller.jpg?resize=344%2C370&amp;ssl=1"/>
          <p:cNvPicPr preferRelativeResize="0"/>
          <p:nvPr/>
        </p:nvPicPr>
        <p:blipFill rotWithShape="1">
          <a:blip r:embed="rId3">
            <a:alphaModFix/>
          </a:blip>
          <a:srcRect/>
          <a:stretch/>
        </p:blipFill>
        <p:spPr>
          <a:xfrm>
            <a:off x="2084732" y="2384250"/>
            <a:ext cx="1886018" cy="242464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55" name="Google Shape;155;p5"/>
          <p:cNvPicPr preferRelativeResize="0"/>
          <p:nvPr/>
        </p:nvPicPr>
        <p:blipFill rotWithShape="1">
          <a:blip r:embed="rId4">
            <a:alphaModFix/>
          </a:blip>
          <a:srcRect/>
          <a:stretch/>
        </p:blipFill>
        <p:spPr>
          <a:xfrm>
            <a:off x="5007904" y="2328431"/>
            <a:ext cx="2010586" cy="2424648"/>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56" name="Google Shape;156;p5"/>
          <p:cNvPicPr preferRelativeResize="0"/>
          <p:nvPr/>
        </p:nvPicPr>
        <p:blipFill rotWithShape="1">
          <a:blip r:embed="rId5">
            <a:alphaModFix/>
          </a:blip>
          <a:srcRect/>
          <a:stretch/>
        </p:blipFill>
        <p:spPr>
          <a:xfrm>
            <a:off x="8045101" y="2384250"/>
            <a:ext cx="1762777" cy="2313010"/>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6"/>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6"/>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a:solidFill>
                  <a:schemeClr val="lt1"/>
                </a:solidFill>
              </a:rPr>
              <a:t>2023 Focus Areas </a:t>
            </a:r>
            <a:endParaRPr sz="6000">
              <a:solidFill>
                <a:schemeClr val="lt1"/>
              </a:solidFill>
            </a:endParaRPr>
          </a:p>
        </p:txBody>
      </p:sp>
      <p:grpSp>
        <p:nvGrpSpPr>
          <p:cNvPr id="164" name="Google Shape;164;p6"/>
          <p:cNvGrpSpPr/>
          <p:nvPr/>
        </p:nvGrpSpPr>
        <p:grpSpPr>
          <a:xfrm>
            <a:off x="5847865" y="620392"/>
            <a:ext cx="5504687" cy="5504687"/>
            <a:chOff x="379476" y="0"/>
            <a:chExt cx="5504687" cy="5504687"/>
          </a:xfrm>
        </p:grpSpPr>
        <p:sp>
          <p:nvSpPr>
            <p:cNvPr id="165" name="Google Shape;165;p6"/>
            <p:cNvSpPr/>
            <p:nvPr/>
          </p:nvSpPr>
          <p:spPr>
            <a:xfrm>
              <a:off x="379476" y="0"/>
              <a:ext cx="5504687" cy="5504687"/>
            </a:xfrm>
            <a:prstGeom prst="diamond">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902421" y="522945"/>
              <a:ext cx="2146828" cy="2146828"/>
            </a:xfrm>
            <a:prstGeom prst="roundRect">
              <a:avLst>
                <a:gd name="adj" fmla="val 16667"/>
              </a:avLst>
            </a:prstGeom>
            <a:gradFill>
              <a:gsLst>
                <a:gs pos="0">
                  <a:srgbClr val="AFAFAF"/>
                </a:gs>
                <a:gs pos="50000">
                  <a:schemeClr val="accent3"/>
                </a:gs>
                <a:gs pos="100000">
                  <a:srgbClr val="91919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txBox="1"/>
            <p:nvPr/>
          </p:nvSpPr>
          <p:spPr>
            <a:xfrm>
              <a:off x="1007221" y="627745"/>
              <a:ext cx="1937228" cy="193722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People, Process and Systems Improvement</a:t>
              </a:r>
              <a:endParaRPr/>
            </a:p>
          </p:txBody>
        </p:sp>
        <p:sp>
          <p:nvSpPr>
            <p:cNvPr id="168" name="Google Shape;168;p6"/>
            <p:cNvSpPr/>
            <p:nvPr/>
          </p:nvSpPr>
          <p:spPr>
            <a:xfrm>
              <a:off x="3214390" y="522945"/>
              <a:ext cx="2146828" cy="2146828"/>
            </a:xfrm>
            <a:prstGeom prst="roundRect">
              <a:avLst>
                <a:gd name="adj" fmla="val 16667"/>
              </a:avLst>
            </a:prstGeom>
            <a:gradFill>
              <a:gsLst>
                <a:gs pos="0">
                  <a:srgbClr val="C18585"/>
                </a:gs>
                <a:gs pos="50000">
                  <a:srgbClr val="BC7272"/>
                </a:gs>
                <a:gs pos="100000">
                  <a:srgbClr val="A8606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3319190" y="627745"/>
              <a:ext cx="1937228" cy="193722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Committee Appointments: Finance and Governance</a:t>
              </a:r>
              <a:endParaRPr/>
            </a:p>
          </p:txBody>
        </p:sp>
        <p:sp>
          <p:nvSpPr>
            <p:cNvPr id="170" name="Google Shape;170;p6"/>
            <p:cNvSpPr/>
            <p:nvPr/>
          </p:nvSpPr>
          <p:spPr>
            <a:xfrm>
              <a:off x="902421" y="2834914"/>
              <a:ext cx="2146828" cy="2146828"/>
            </a:xfrm>
            <a:prstGeom prst="roundRect">
              <a:avLst>
                <a:gd name="adj" fmla="val 16667"/>
              </a:avLst>
            </a:prstGeom>
            <a:gradFill>
              <a:gsLst>
                <a:gs pos="0">
                  <a:srgbClr val="DC5B5B"/>
                </a:gs>
                <a:gs pos="50000">
                  <a:srgbClr val="DE3636"/>
                </a:gs>
                <a:gs pos="100000">
                  <a:srgbClr val="CD2626"/>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1007221" y="2939714"/>
              <a:ext cx="1937228" cy="193722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Financial Accountability</a:t>
              </a:r>
              <a:endParaRPr/>
            </a:p>
          </p:txBody>
        </p:sp>
        <p:sp>
          <p:nvSpPr>
            <p:cNvPr id="172" name="Google Shape;172;p6"/>
            <p:cNvSpPr/>
            <p:nvPr/>
          </p:nvSpPr>
          <p:spPr>
            <a:xfrm>
              <a:off x="3214390" y="2834914"/>
              <a:ext cx="2146828" cy="2146828"/>
            </a:xfrm>
            <a:prstGeom prst="roundRect">
              <a:avLst>
                <a:gd name="adj" fmla="val 16667"/>
              </a:avLst>
            </a:prstGeom>
            <a:gradFill>
              <a:gsLst>
                <a:gs pos="0">
                  <a:srgbClr val="FF4747"/>
                </a:gs>
                <a:gs pos="50000">
                  <a:srgbClr val="FF0000"/>
                </a:gs>
                <a:gs pos="100000">
                  <a:srgbClr val="E3000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txBox="1"/>
            <p:nvPr/>
          </p:nvSpPr>
          <p:spPr>
            <a:xfrm>
              <a:off x="3319190" y="2939714"/>
              <a:ext cx="1937228" cy="1937228"/>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Bylaws Review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7"/>
          <p:cNvPicPr preferRelativeResize="0"/>
          <p:nvPr/>
        </p:nvPicPr>
        <p:blipFill rotWithShape="1">
          <a:blip r:embed="rId3">
            <a:alphaModFix/>
          </a:blip>
          <a:srcRect/>
          <a:stretch/>
        </p:blipFill>
        <p:spPr>
          <a:xfrm>
            <a:off x="2104371" y="710459"/>
            <a:ext cx="8467595" cy="5752972"/>
          </a:xfrm>
          <a:prstGeom prst="rect">
            <a:avLst/>
          </a:prstGeom>
          <a:noFill/>
          <a:ln>
            <a:noFill/>
          </a:ln>
        </p:spPr>
      </p:pic>
      <p:sp>
        <p:nvSpPr>
          <p:cNvPr id="179" name="Google Shape;179;p7"/>
          <p:cNvSpPr txBox="1"/>
          <p:nvPr/>
        </p:nvSpPr>
        <p:spPr>
          <a:xfrm>
            <a:off x="2377942" y="-137786"/>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55A11"/>
              </a:buClr>
              <a:buSzPts val="4000"/>
              <a:buFont typeface="Calibri"/>
              <a:buNone/>
            </a:pPr>
            <a:r>
              <a:rPr lang="en-US" sz="4000" b="1">
                <a:solidFill>
                  <a:srgbClr val="C55A11"/>
                </a:solidFill>
                <a:latin typeface="Calibri"/>
                <a:ea typeface="Calibri"/>
                <a:cs typeface="Calibri"/>
                <a:sym typeface="Calibri"/>
              </a:rPr>
              <a:t>HCC Year End Financial Highlights</a:t>
            </a:r>
            <a:endParaRPr sz="4000" b="1">
              <a:solidFill>
                <a:srgbClr val="C55A1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a:spLocks noGrp="1"/>
          </p:cNvSpPr>
          <p:nvPr>
            <p:ph type="title"/>
          </p:nvPr>
        </p:nvSpPr>
        <p:spPr>
          <a:xfrm>
            <a:off x="2377942" y="-1377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000"/>
              <a:buFont typeface="Calibri"/>
              <a:buNone/>
            </a:pPr>
            <a:r>
              <a:rPr lang="en-US" sz="4000" b="1">
                <a:solidFill>
                  <a:srgbClr val="C55A11"/>
                </a:solidFill>
              </a:rPr>
              <a:t>HCC Year End Financial Highlights</a:t>
            </a:r>
            <a:endParaRPr/>
          </a:p>
        </p:txBody>
      </p:sp>
      <p:pic>
        <p:nvPicPr>
          <p:cNvPr id="185" name="Google Shape;185;p8"/>
          <p:cNvPicPr preferRelativeResize="0"/>
          <p:nvPr/>
        </p:nvPicPr>
        <p:blipFill rotWithShape="1">
          <a:blip r:embed="rId3">
            <a:alphaModFix/>
          </a:blip>
          <a:srcRect/>
          <a:stretch/>
        </p:blipFill>
        <p:spPr>
          <a:xfrm>
            <a:off x="1781110" y="1015586"/>
            <a:ext cx="8326761" cy="57108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2377942" y="-1377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000"/>
              <a:buFont typeface="Calibri"/>
              <a:buNone/>
            </a:pPr>
            <a:r>
              <a:rPr lang="en-US" sz="4000" b="1">
                <a:solidFill>
                  <a:srgbClr val="C55A11"/>
                </a:solidFill>
              </a:rPr>
              <a:t>HCC Year End Financial Highlights</a:t>
            </a:r>
            <a:endParaRPr/>
          </a:p>
        </p:txBody>
      </p:sp>
      <p:pic>
        <p:nvPicPr>
          <p:cNvPr id="191" name="Google Shape;191;p9"/>
          <p:cNvPicPr preferRelativeResize="0"/>
          <p:nvPr/>
        </p:nvPicPr>
        <p:blipFill rotWithShape="1">
          <a:blip r:embed="rId3">
            <a:alphaModFix/>
          </a:blip>
          <a:srcRect/>
          <a:stretch/>
        </p:blipFill>
        <p:spPr>
          <a:xfrm>
            <a:off x="3166833" y="1051560"/>
            <a:ext cx="5354681" cy="569671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1407</Words>
  <Application>Microsoft Office PowerPoint</Application>
  <PresentationFormat>Custom</PresentationFormat>
  <Paragraphs>194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Noto Sans Symbols</vt:lpstr>
      <vt:lpstr>Tahoma</vt:lpstr>
      <vt:lpstr>Calibri</vt:lpstr>
      <vt:lpstr>Office Theme</vt:lpstr>
      <vt:lpstr>Highland Christian Center  </vt:lpstr>
      <vt:lpstr>Greetings…</vt:lpstr>
      <vt:lpstr>Agenda</vt:lpstr>
      <vt:lpstr>Pastor’s Remarks </vt:lpstr>
      <vt:lpstr>Pastor’s Appointees</vt:lpstr>
      <vt:lpstr>2023 Focus Areas </vt:lpstr>
      <vt:lpstr>PowerPoint Presentation</vt:lpstr>
      <vt:lpstr>HCC Year End Financial Highlights</vt:lpstr>
      <vt:lpstr>HCC Year End Financial Highlights</vt:lpstr>
      <vt:lpstr>Year to Date Highlights </vt:lpstr>
      <vt:lpstr>2023 INCOME BUDGET vs HISTORICAL</vt:lpstr>
      <vt:lpstr>2023 EXPENSE BUDGET</vt:lpstr>
      <vt:lpstr>2023 BUDGET </vt:lpstr>
      <vt:lpstr>Open to the Congregation  </vt:lpstr>
      <vt:lpstr>Appendix</vt:lpstr>
      <vt:lpstr>Budgeted Expense Approval Process </vt:lpstr>
      <vt:lpstr>Non-Budget Expense Approval Process </vt:lpstr>
      <vt:lpstr>DRAFT Budget Submission Process</vt:lpstr>
      <vt:lpstr>Budget Submission and Approval Timeline</vt:lpstr>
      <vt:lpstr>Capital Campaign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Highland Christian Center</dc:title>
  <dc:creator>Camille A Applin-jones</dc:creator>
  <cp:lastModifiedBy>Shon Neyland</cp:lastModifiedBy>
  <cp:revision>3</cp:revision>
  <dcterms:created xsi:type="dcterms:W3CDTF">2023-01-31T04:26:44Z</dcterms:created>
  <dcterms:modified xsi:type="dcterms:W3CDTF">2023-02-14T23:08:01Z</dcterms:modified>
</cp:coreProperties>
</file>